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60" r:id="rId5"/>
    <p:sldId id="261" r:id="rId6"/>
    <p:sldId id="326" r:id="rId7"/>
    <p:sldId id="307" r:id="rId8"/>
    <p:sldId id="308" r:id="rId9"/>
    <p:sldId id="313" r:id="rId10"/>
    <p:sldId id="311" r:id="rId11"/>
    <p:sldId id="314" r:id="rId12"/>
    <p:sldId id="315" r:id="rId13"/>
    <p:sldId id="319" r:id="rId14"/>
    <p:sldId id="320" r:id="rId15"/>
    <p:sldId id="321" r:id="rId16"/>
    <p:sldId id="316" r:id="rId17"/>
    <p:sldId id="323" r:id="rId18"/>
    <p:sldId id="324" r:id="rId19"/>
    <p:sldId id="322" r:id="rId20"/>
    <p:sldId id="32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6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7560D-F75F-4CF7-96A6-557B17610E3B}" type="doc">
      <dgm:prSet loTypeId="urn:microsoft.com/office/officeart/2005/8/layout/process1" loCatId="process" qsTypeId="urn:microsoft.com/office/officeart/2005/8/quickstyle/simple1" qsCatId="simple" csTypeId="urn:microsoft.com/office/officeart/2005/8/colors/accent1_2" csCatId="accent1" phldr="1"/>
      <dgm:spPr/>
    </dgm:pt>
    <dgm:pt modelId="{003F189E-5F62-4DED-8759-A8281974D53D}">
      <dgm:prSet phldrT="[Text]"/>
      <dgm:spPr/>
      <dgm:t>
        <a:bodyPr/>
        <a:lstStyle/>
        <a:p>
          <a:r>
            <a:rPr lang="lv-LV" dirty="0"/>
            <a:t>Materiālu atlase</a:t>
          </a:r>
        </a:p>
      </dgm:t>
    </dgm:pt>
    <dgm:pt modelId="{3AE41D94-1EE6-4BDC-B169-7598F90D5F4A}" type="parTrans" cxnId="{B2248B1B-5BD4-4395-8629-A7758A7CB759}">
      <dgm:prSet/>
      <dgm:spPr/>
      <dgm:t>
        <a:bodyPr/>
        <a:lstStyle/>
        <a:p>
          <a:endParaRPr lang="lv-LV"/>
        </a:p>
      </dgm:t>
    </dgm:pt>
    <dgm:pt modelId="{F40AF3D1-8B3B-41A0-86D8-80D5B75D8A3E}" type="sibTrans" cxnId="{B2248B1B-5BD4-4395-8629-A7758A7CB759}">
      <dgm:prSet/>
      <dgm:spPr/>
      <dgm:t>
        <a:bodyPr/>
        <a:lstStyle/>
        <a:p>
          <a:endParaRPr lang="lv-LV"/>
        </a:p>
      </dgm:t>
    </dgm:pt>
    <dgm:pt modelId="{676F150D-9413-4C10-91A7-6B440997940D}">
      <dgm:prSet phldrT="[Text]"/>
      <dgm:spPr/>
      <dgm:t>
        <a:bodyPr/>
        <a:lstStyle/>
        <a:p>
          <a:r>
            <a:rPr lang="lv-LV" dirty="0"/>
            <a:t>Skenēšana</a:t>
          </a:r>
        </a:p>
      </dgm:t>
    </dgm:pt>
    <dgm:pt modelId="{C044F90B-0D80-498D-AB66-31F648F33C9F}" type="parTrans" cxnId="{A80EDFF8-2472-49F5-AB6F-1CB57B1FCC4C}">
      <dgm:prSet/>
      <dgm:spPr/>
      <dgm:t>
        <a:bodyPr/>
        <a:lstStyle/>
        <a:p>
          <a:endParaRPr lang="lv-LV"/>
        </a:p>
      </dgm:t>
    </dgm:pt>
    <dgm:pt modelId="{367B610C-26C2-41F1-9860-604C7408EBD9}" type="sibTrans" cxnId="{A80EDFF8-2472-49F5-AB6F-1CB57B1FCC4C}">
      <dgm:prSet/>
      <dgm:spPr/>
      <dgm:t>
        <a:bodyPr/>
        <a:lstStyle/>
        <a:p>
          <a:endParaRPr lang="lv-LV"/>
        </a:p>
      </dgm:t>
    </dgm:pt>
    <dgm:pt modelId="{6DB4F953-0929-4EAA-8F60-7AE62AD7A53F}">
      <dgm:prSet phldrT="[Text]"/>
      <dgm:spPr/>
      <dgm:t>
        <a:bodyPr/>
        <a:lstStyle/>
        <a:p>
          <a:r>
            <a:rPr lang="lv-LV" dirty="0"/>
            <a:t>Segmentēšana</a:t>
          </a:r>
        </a:p>
      </dgm:t>
    </dgm:pt>
    <dgm:pt modelId="{F8D71B4C-F836-4360-970A-118643D8FFE0}" type="parTrans" cxnId="{822A1759-A50B-4046-9F74-1A301EEEEEA1}">
      <dgm:prSet/>
      <dgm:spPr/>
      <dgm:t>
        <a:bodyPr/>
        <a:lstStyle/>
        <a:p>
          <a:endParaRPr lang="lv-LV"/>
        </a:p>
      </dgm:t>
    </dgm:pt>
    <dgm:pt modelId="{16CE0494-1D46-4156-BE6A-77CB06C23721}" type="sibTrans" cxnId="{822A1759-A50B-4046-9F74-1A301EEEEEA1}">
      <dgm:prSet/>
      <dgm:spPr/>
      <dgm:t>
        <a:bodyPr/>
        <a:lstStyle/>
        <a:p>
          <a:endParaRPr lang="lv-LV"/>
        </a:p>
      </dgm:t>
    </dgm:pt>
    <dgm:pt modelId="{75F63A05-393A-46BA-91AD-A992CBEC389B}">
      <dgm:prSet phldrT="[Text]"/>
      <dgm:spPr/>
      <dgm:t>
        <a:bodyPr/>
        <a:lstStyle/>
        <a:p>
          <a:r>
            <a:rPr lang="lv-LV" dirty="0"/>
            <a:t>Publicēšana tīmeklī</a:t>
          </a:r>
        </a:p>
      </dgm:t>
    </dgm:pt>
    <dgm:pt modelId="{B9A1071C-C4CD-4504-B606-027FB5562E1F}" type="parTrans" cxnId="{7391B8F9-ECEA-463B-81EB-D046964FA32F}">
      <dgm:prSet/>
      <dgm:spPr/>
      <dgm:t>
        <a:bodyPr/>
        <a:lstStyle/>
        <a:p>
          <a:endParaRPr lang="lv-LV"/>
        </a:p>
      </dgm:t>
    </dgm:pt>
    <dgm:pt modelId="{5FD9B42C-D388-4D5A-9DD5-0CFFCD1C7F75}" type="sibTrans" cxnId="{7391B8F9-ECEA-463B-81EB-D046964FA32F}">
      <dgm:prSet/>
      <dgm:spPr/>
      <dgm:t>
        <a:bodyPr/>
        <a:lstStyle/>
        <a:p>
          <a:endParaRPr lang="lv-LV"/>
        </a:p>
      </dgm:t>
    </dgm:pt>
    <dgm:pt modelId="{D185F6C5-547D-43A4-9BAA-EEA7C3D417FF}" type="pres">
      <dgm:prSet presAssocID="{6437560D-F75F-4CF7-96A6-557B17610E3B}" presName="Name0" presStyleCnt="0">
        <dgm:presLayoutVars>
          <dgm:dir/>
          <dgm:resizeHandles val="exact"/>
        </dgm:presLayoutVars>
      </dgm:prSet>
      <dgm:spPr/>
    </dgm:pt>
    <dgm:pt modelId="{521C2A7A-28EB-49F4-B9F3-0F959D645EF0}" type="pres">
      <dgm:prSet presAssocID="{003F189E-5F62-4DED-8759-A8281974D53D}" presName="node" presStyleLbl="node1" presStyleIdx="0" presStyleCnt="4">
        <dgm:presLayoutVars>
          <dgm:bulletEnabled val="1"/>
        </dgm:presLayoutVars>
      </dgm:prSet>
      <dgm:spPr/>
    </dgm:pt>
    <dgm:pt modelId="{E9DD0387-88DD-4E61-B848-D47EEE433850}" type="pres">
      <dgm:prSet presAssocID="{F40AF3D1-8B3B-41A0-86D8-80D5B75D8A3E}" presName="sibTrans" presStyleLbl="sibTrans2D1" presStyleIdx="0" presStyleCnt="3"/>
      <dgm:spPr/>
    </dgm:pt>
    <dgm:pt modelId="{57DF9A2A-AB72-422F-B925-C7009D484FF2}" type="pres">
      <dgm:prSet presAssocID="{F40AF3D1-8B3B-41A0-86D8-80D5B75D8A3E}" presName="connectorText" presStyleLbl="sibTrans2D1" presStyleIdx="0" presStyleCnt="3"/>
      <dgm:spPr/>
    </dgm:pt>
    <dgm:pt modelId="{0131C5C2-A4A2-4CB0-830D-9D91F84487CA}" type="pres">
      <dgm:prSet presAssocID="{676F150D-9413-4C10-91A7-6B440997940D}" presName="node" presStyleLbl="node1" presStyleIdx="1" presStyleCnt="4">
        <dgm:presLayoutVars>
          <dgm:bulletEnabled val="1"/>
        </dgm:presLayoutVars>
      </dgm:prSet>
      <dgm:spPr/>
    </dgm:pt>
    <dgm:pt modelId="{1C809AB1-512F-48A5-9437-47BD8E009600}" type="pres">
      <dgm:prSet presAssocID="{367B610C-26C2-41F1-9860-604C7408EBD9}" presName="sibTrans" presStyleLbl="sibTrans2D1" presStyleIdx="1" presStyleCnt="3"/>
      <dgm:spPr/>
    </dgm:pt>
    <dgm:pt modelId="{5E464287-ABF6-49AF-B42F-DBB571DC70D7}" type="pres">
      <dgm:prSet presAssocID="{367B610C-26C2-41F1-9860-604C7408EBD9}" presName="connectorText" presStyleLbl="sibTrans2D1" presStyleIdx="1" presStyleCnt="3"/>
      <dgm:spPr/>
    </dgm:pt>
    <dgm:pt modelId="{BA28ADA3-B19D-4F20-BF1B-C665A47F3B4B}" type="pres">
      <dgm:prSet presAssocID="{6DB4F953-0929-4EAA-8F60-7AE62AD7A53F}" presName="node" presStyleLbl="node1" presStyleIdx="2" presStyleCnt="4">
        <dgm:presLayoutVars>
          <dgm:bulletEnabled val="1"/>
        </dgm:presLayoutVars>
      </dgm:prSet>
      <dgm:spPr/>
    </dgm:pt>
    <dgm:pt modelId="{A72D1C71-D8A3-4694-93CC-A7B66991DAA2}" type="pres">
      <dgm:prSet presAssocID="{16CE0494-1D46-4156-BE6A-77CB06C23721}" presName="sibTrans" presStyleLbl="sibTrans2D1" presStyleIdx="2" presStyleCnt="3"/>
      <dgm:spPr/>
    </dgm:pt>
    <dgm:pt modelId="{FAB1045F-D931-46A9-B44D-B3C6F144F1BC}" type="pres">
      <dgm:prSet presAssocID="{16CE0494-1D46-4156-BE6A-77CB06C23721}" presName="connectorText" presStyleLbl="sibTrans2D1" presStyleIdx="2" presStyleCnt="3"/>
      <dgm:spPr/>
    </dgm:pt>
    <dgm:pt modelId="{57C4FB2E-78C6-4569-A1E7-7CEDC9E84111}" type="pres">
      <dgm:prSet presAssocID="{75F63A05-393A-46BA-91AD-A992CBEC389B}" presName="node" presStyleLbl="node1" presStyleIdx="3" presStyleCnt="4">
        <dgm:presLayoutVars>
          <dgm:bulletEnabled val="1"/>
        </dgm:presLayoutVars>
      </dgm:prSet>
      <dgm:spPr/>
    </dgm:pt>
  </dgm:ptLst>
  <dgm:cxnLst>
    <dgm:cxn modelId="{95045600-2700-4D93-8A19-57635FCAEEC4}" type="presOf" srcId="{16CE0494-1D46-4156-BE6A-77CB06C23721}" destId="{A72D1C71-D8A3-4694-93CC-A7B66991DAA2}" srcOrd="0" destOrd="0" presId="urn:microsoft.com/office/officeart/2005/8/layout/process1"/>
    <dgm:cxn modelId="{B2248B1B-5BD4-4395-8629-A7758A7CB759}" srcId="{6437560D-F75F-4CF7-96A6-557B17610E3B}" destId="{003F189E-5F62-4DED-8759-A8281974D53D}" srcOrd="0" destOrd="0" parTransId="{3AE41D94-1EE6-4BDC-B169-7598F90D5F4A}" sibTransId="{F40AF3D1-8B3B-41A0-86D8-80D5B75D8A3E}"/>
    <dgm:cxn modelId="{3F171623-7A11-4FEB-8412-9BB4963E14F6}" type="presOf" srcId="{6437560D-F75F-4CF7-96A6-557B17610E3B}" destId="{D185F6C5-547D-43A4-9BAA-EEA7C3D417FF}" srcOrd="0" destOrd="0" presId="urn:microsoft.com/office/officeart/2005/8/layout/process1"/>
    <dgm:cxn modelId="{E1ECD627-A8B4-4383-AD00-6A5B6E2BCE6C}" type="presOf" srcId="{367B610C-26C2-41F1-9860-604C7408EBD9}" destId="{1C809AB1-512F-48A5-9437-47BD8E009600}" srcOrd="0" destOrd="0" presId="urn:microsoft.com/office/officeart/2005/8/layout/process1"/>
    <dgm:cxn modelId="{4E1BB331-75BC-4BF4-A3DB-A9D6D3A10358}" type="presOf" srcId="{367B610C-26C2-41F1-9860-604C7408EBD9}" destId="{5E464287-ABF6-49AF-B42F-DBB571DC70D7}" srcOrd="1" destOrd="0" presId="urn:microsoft.com/office/officeart/2005/8/layout/process1"/>
    <dgm:cxn modelId="{59687154-6FB0-4BC7-B55B-1030DB4368D1}" type="presOf" srcId="{6DB4F953-0929-4EAA-8F60-7AE62AD7A53F}" destId="{BA28ADA3-B19D-4F20-BF1B-C665A47F3B4B}" srcOrd="0" destOrd="0" presId="urn:microsoft.com/office/officeart/2005/8/layout/process1"/>
    <dgm:cxn modelId="{822A1759-A50B-4046-9F74-1A301EEEEEA1}" srcId="{6437560D-F75F-4CF7-96A6-557B17610E3B}" destId="{6DB4F953-0929-4EAA-8F60-7AE62AD7A53F}" srcOrd="2" destOrd="0" parTransId="{F8D71B4C-F836-4360-970A-118643D8FFE0}" sibTransId="{16CE0494-1D46-4156-BE6A-77CB06C23721}"/>
    <dgm:cxn modelId="{29082491-C337-465C-A5C1-91B44D803F97}" type="presOf" srcId="{F40AF3D1-8B3B-41A0-86D8-80D5B75D8A3E}" destId="{E9DD0387-88DD-4E61-B848-D47EEE433850}" srcOrd="0" destOrd="0" presId="urn:microsoft.com/office/officeart/2005/8/layout/process1"/>
    <dgm:cxn modelId="{51206897-4201-43F7-B11A-4BC00E925CA8}" type="presOf" srcId="{676F150D-9413-4C10-91A7-6B440997940D}" destId="{0131C5C2-A4A2-4CB0-830D-9D91F84487CA}" srcOrd="0" destOrd="0" presId="urn:microsoft.com/office/officeart/2005/8/layout/process1"/>
    <dgm:cxn modelId="{2374369E-20B8-4675-905A-D479349027E1}" type="presOf" srcId="{003F189E-5F62-4DED-8759-A8281974D53D}" destId="{521C2A7A-28EB-49F4-B9F3-0F959D645EF0}" srcOrd="0" destOrd="0" presId="urn:microsoft.com/office/officeart/2005/8/layout/process1"/>
    <dgm:cxn modelId="{B262C1E0-A3AD-4F65-85BD-211EAE5940E9}" type="presOf" srcId="{75F63A05-393A-46BA-91AD-A992CBEC389B}" destId="{57C4FB2E-78C6-4569-A1E7-7CEDC9E84111}" srcOrd="0" destOrd="0" presId="urn:microsoft.com/office/officeart/2005/8/layout/process1"/>
    <dgm:cxn modelId="{D757D9E3-163F-4431-87AF-65E61CCBD005}" type="presOf" srcId="{F40AF3D1-8B3B-41A0-86D8-80D5B75D8A3E}" destId="{57DF9A2A-AB72-422F-B925-C7009D484FF2}" srcOrd="1" destOrd="0" presId="urn:microsoft.com/office/officeart/2005/8/layout/process1"/>
    <dgm:cxn modelId="{03D3FCF3-EE71-4417-BC38-261C33C336F2}" type="presOf" srcId="{16CE0494-1D46-4156-BE6A-77CB06C23721}" destId="{FAB1045F-D931-46A9-B44D-B3C6F144F1BC}" srcOrd="1" destOrd="0" presId="urn:microsoft.com/office/officeart/2005/8/layout/process1"/>
    <dgm:cxn modelId="{A80EDFF8-2472-49F5-AB6F-1CB57B1FCC4C}" srcId="{6437560D-F75F-4CF7-96A6-557B17610E3B}" destId="{676F150D-9413-4C10-91A7-6B440997940D}" srcOrd="1" destOrd="0" parTransId="{C044F90B-0D80-498D-AB66-31F648F33C9F}" sibTransId="{367B610C-26C2-41F1-9860-604C7408EBD9}"/>
    <dgm:cxn modelId="{7391B8F9-ECEA-463B-81EB-D046964FA32F}" srcId="{6437560D-F75F-4CF7-96A6-557B17610E3B}" destId="{75F63A05-393A-46BA-91AD-A992CBEC389B}" srcOrd="3" destOrd="0" parTransId="{B9A1071C-C4CD-4504-B606-027FB5562E1F}" sibTransId="{5FD9B42C-D388-4D5A-9DD5-0CFFCD1C7F75}"/>
    <dgm:cxn modelId="{8BADAEE2-E992-4B83-A3A3-B0F1B3EB62DC}" type="presParOf" srcId="{D185F6C5-547D-43A4-9BAA-EEA7C3D417FF}" destId="{521C2A7A-28EB-49F4-B9F3-0F959D645EF0}" srcOrd="0" destOrd="0" presId="urn:microsoft.com/office/officeart/2005/8/layout/process1"/>
    <dgm:cxn modelId="{3808C513-D867-4EA7-8358-FE903738202A}" type="presParOf" srcId="{D185F6C5-547D-43A4-9BAA-EEA7C3D417FF}" destId="{E9DD0387-88DD-4E61-B848-D47EEE433850}" srcOrd="1" destOrd="0" presId="urn:microsoft.com/office/officeart/2005/8/layout/process1"/>
    <dgm:cxn modelId="{D664174E-46D4-4A48-ADB0-9C426DE0B948}" type="presParOf" srcId="{E9DD0387-88DD-4E61-B848-D47EEE433850}" destId="{57DF9A2A-AB72-422F-B925-C7009D484FF2}" srcOrd="0" destOrd="0" presId="urn:microsoft.com/office/officeart/2005/8/layout/process1"/>
    <dgm:cxn modelId="{9A8BE448-E3DA-4E96-8013-B3C49A9FAF87}" type="presParOf" srcId="{D185F6C5-547D-43A4-9BAA-EEA7C3D417FF}" destId="{0131C5C2-A4A2-4CB0-830D-9D91F84487CA}" srcOrd="2" destOrd="0" presId="urn:microsoft.com/office/officeart/2005/8/layout/process1"/>
    <dgm:cxn modelId="{B3486C8D-56F6-4C71-8E2D-1792C74B0AA1}" type="presParOf" srcId="{D185F6C5-547D-43A4-9BAA-EEA7C3D417FF}" destId="{1C809AB1-512F-48A5-9437-47BD8E009600}" srcOrd="3" destOrd="0" presId="urn:microsoft.com/office/officeart/2005/8/layout/process1"/>
    <dgm:cxn modelId="{D9DE7C4B-4419-413A-9562-C9C165A6A147}" type="presParOf" srcId="{1C809AB1-512F-48A5-9437-47BD8E009600}" destId="{5E464287-ABF6-49AF-B42F-DBB571DC70D7}" srcOrd="0" destOrd="0" presId="urn:microsoft.com/office/officeart/2005/8/layout/process1"/>
    <dgm:cxn modelId="{4EA4A87D-9BE1-4B05-A251-2B76AD67BEE0}" type="presParOf" srcId="{D185F6C5-547D-43A4-9BAA-EEA7C3D417FF}" destId="{BA28ADA3-B19D-4F20-BF1B-C665A47F3B4B}" srcOrd="4" destOrd="0" presId="urn:microsoft.com/office/officeart/2005/8/layout/process1"/>
    <dgm:cxn modelId="{B180E301-3ABE-43EF-AC04-F3A8A434821E}" type="presParOf" srcId="{D185F6C5-547D-43A4-9BAA-EEA7C3D417FF}" destId="{A72D1C71-D8A3-4694-93CC-A7B66991DAA2}" srcOrd="5" destOrd="0" presId="urn:microsoft.com/office/officeart/2005/8/layout/process1"/>
    <dgm:cxn modelId="{478CF856-4AB7-4E4B-84D9-51B295AD7A0C}" type="presParOf" srcId="{A72D1C71-D8A3-4694-93CC-A7B66991DAA2}" destId="{FAB1045F-D931-46A9-B44D-B3C6F144F1BC}" srcOrd="0" destOrd="0" presId="urn:microsoft.com/office/officeart/2005/8/layout/process1"/>
    <dgm:cxn modelId="{F8E60EB8-C04B-4A84-B2B4-E54648E14B45}" type="presParOf" srcId="{D185F6C5-547D-43A4-9BAA-EEA7C3D417FF}" destId="{57C4FB2E-78C6-4569-A1E7-7CEDC9E8411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C2A7A-28EB-49F4-B9F3-0F959D645EF0}">
      <dsp:nvSpPr>
        <dsp:cNvPr id="0" name=""/>
        <dsp:cNvSpPr/>
      </dsp:nvSpPr>
      <dsp:spPr>
        <a:xfrm>
          <a:off x="3828" y="520182"/>
          <a:ext cx="1674098" cy="1004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t>Materiālu atlase</a:t>
          </a:r>
        </a:p>
      </dsp:txBody>
      <dsp:txXfrm>
        <a:off x="33248" y="549602"/>
        <a:ext cx="1615258" cy="945618"/>
      </dsp:txXfrm>
    </dsp:sp>
    <dsp:sp modelId="{E9DD0387-88DD-4E61-B848-D47EEE433850}">
      <dsp:nvSpPr>
        <dsp:cNvPr id="0" name=""/>
        <dsp:cNvSpPr/>
      </dsp:nvSpPr>
      <dsp:spPr>
        <a:xfrm>
          <a:off x="1845336" y="814823"/>
          <a:ext cx="354908" cy="415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lv-LV" sz="1500" kern="1200"/>
        </a:p>
      </dsp:txBody>
      <dsp:txXfrm>
        <a:off x="1845336" y="897858"/>
        <a:ext cx="248436" cy="249106"/>
      </dsp:txXfrm>
    </dsp:sp>
    <dsp:sp modelId="{0131C5C2-A4A2-4CB0-830D-9D91F84487CA}">
      <dsp:nvSpPr>
        <dsp:cNvPr id="0" name=""/>
        <dsp:cNvSpPr/>
      </dsp:nvSpPr>
      <dsp:spPr>
        <a:xfrm>
          <a:off x="2347566" y="520182"/>
          <a:ext cx="1674098" cy="1004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t>Skenēšana</a:t>
          </a:r>
        </a:p>
      </dsp:txBody>
      <dsp:txXfrm>
        <a:off x="2376986" y="549602"/>
        <a:ext cx="1615258" cy="945618"/>
      </dsp:txXfrm>
    </dsp:sp>
    <dsp:sp modelId="{1C809AB1-512F-48A5-9437-47BD8E009600}">
      <dsp:nvSpPr>
        <dsp:cNvPr id="0" name=""/>
        <dsp:cNvSpPr/>
      </dsp:nvSpPr>
      <dsp:spPr>
        <a:xfrm>
          <a:off x="4189074" y="814823"/>
          <a:ext cx="354908" cy="415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lv-LV" sz="1500" kern="1200"/>
        </a:p>
      </dsp:txBody>
      <dsp:txXfrm>
        <a:off x="4189074" y="897858"/>
        <a:ext cx="248436" cy="249106"/>
      </dsp:txXfrm>
    </dsp:sp>
    <dsp:sp modelId="{BA28ADA3-B19D-4F20-BF1B-C665A47F3B4B}">
      <dsp:nvSpPr>
        <dsp:cNvPr id="0" name=""/>
        <dsp:cNvSpPr/>
      </dsp:nvSpPr>
      <dsp:spPr>
        <a:xfrm>
          <a:off x="4691303" y="520182"/>
          <a:ext cx="1674098" cy="1004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t>Segmentēšana</a:t>
          </a:r>
        </a:p>
      </dsp:txBody>
      <dsp:txXfrm>
        <a:off x="4720723" y="549602"/>
        <a:ext cx="1615258" cy="945618"/>
      </dsp:txXfrm>
    </dsp:sp>
    <dsp:sp modelId="{A72D1C71-D8A3-4694-93CC-A7B66991DAA2}">
      <dsp:nvSpPr>
        <dsp:cNvPr id="0" name=""/>
        <dsp:cNvSpPr/>
      </dsp:nvSpPr>
      <dsp:spPr>
        <a:xfrm>
          <a:off x="6532811" y="814823"/>
          <a:ext cx="354908" cy="415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lv-LV" sz="1500" kern="1200"/>
        </a:p>
      </dsp:txBody>
      <dsp:txXfrm>
        <a:off x="6532811" y="897858"/>
        <a:ext cx="248436" cy="249106"/>
      </dsp:txXfrm>
    </dsp:sp>
    <dsp:sp modelId="{57C4FB2E-78C6-4569-A1E7-7CEDC9E84111}">
      <dsp:nvSpPr>
        <dsp:cNvPr id="0" name=""/>
        <dsp:cNvSpPr/>
      </dsp:nvSpPr>
      <dsp:spPr>
        <a:xfrm>
          <a:off x="7035040" y="520182"/>
          <a:ext cx="1674098" cy="1004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t>Publicēšana tīmeklī</a:t>
          </a:r>
        </a:p>
      </dsp:txBody>
      <dsp:txXfrm>
        <a:off x="7064460" y="549602"/>
        <a:ext cx="1615258" cy="9456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70BE1-F5FB-45F9-A627-534E687161F9}"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B2D2B-302D-4CC9-94AE-0E4E7CCBEB9F}" type="slidenum">
              <a:rPr lang="en-US" smtClean="0"/>
              <a:t>‹#›</a:t>
            </a:fld>
            <a:endParaRPr lang="en-US"/>
          </a:p>
        </p:txBody>
      </p:sp>
    </p:spTree>
    <p:extLst>
      <p:ext uri="{BB962C8B-B14F-4D97-AF65-F5344CB8AC3E}">
        <p14:creationId xmlns:p14="http://schemas.microsoft.com/office/powerpoint/2010/main" val="339179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lv-LV"/>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F081CCC-9A0C-488E-A247-1728B1B24C9F}" type="slidenum">
              <a:rPr lang="lv-LV" altLang="lv-LV" sz="1200"/>
              <a:pPr eaLnBrk="1" hangingPunct="1"/>
              <a:t>4</a:t>
            </a:fld>
            <a:endParaRPr lang="lv-LV" altLang="lv-LV" sz="1200"/>
          </a:p>
        </p:txBody>
      </p:sp>
    </p:spTree>
    <p:extLst>
      <p:ext uri="{BB962C8B-B14F-4D97-AF65-F5344CB8AC3E}">
        <p14:creationId xmlns:p14="http://schemas.microsoft.com/office/powerpoint/2010/main" val="22285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10/28/2022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10/28/2022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10/28/2022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lab.lnb.lv/" TargetMode="External"/><Relationship Id="rId2" Type="http://schemas.openxmlformats.org/officeDocument/2006/relationships/hyperlink" Target="mailto:dh@lnb.lv" TargetMode="External"/><Relationship Id="rId1" Type="http://schemas.openxmlformats.org/officeDocument/2006/relationships/slideLayout" Target="../slideLayouts/slideLayout2.xml"/><Relationship Id="rId5" Type="http://schemas.openxmlformats.org/officeDocument/2006/relationships/hyperlink" Target="https://nosketch.lnb.lv/" TargetMode="External"/><Relationship Id="rId4" Type="http://schemas.openxmlformats.org/officeDocument/2006/relationships/hyperlink" Target="https://proza.lnb.lv/skaititaj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proza.lnb.lv/skaititaj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gramatas.lndb.lv/" TargetMode="External"/><Relationship Id="rId4" Type="http://schemas.openxmlformats.org/officeDocument/2006/relationships/hyperlink" Target="http://www.periodika.lv/"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arturs.zogla@lnb.l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F821-6F52-4CC1-B820-24B87423622B}"/>
              </a:ext>
            </a:extLst>
          </p:cNvPr>
          <p:cNvSpPr>
            <a:spLocks noGrp="1"/>
          </p:cNvSpPr>
          <p:nvPr>
            <p:ph type="ctrTitle"/>
          </p:nvPr>
        </p:nvSpPr>
        <p:spPr/>
        <p:txBody>
          <a:bodyPr>
            <a:noAutofit/>
          </a:bodyPr>
          <a:lstStyle/>
          <a:p>
            <a:r>
              <a:rPr lang="lv-LV" sz="4800" dirty="0"/>
              <a:t>Digitālā bibliotēka un valodas apstrādes risinājumi Latvijas Nacionālajā bibliotēkā</a:t>
            </a:r>
            <a:endParaRPr lang="en-US" sz="4800" dirty="0"/>
          </a:p>
        </p:txBody>
      </p:sp>
      <p:sp>
        <p:nvSpPr>
          <p:cNvPr id="3" name="Subtitle 2">
            <a:extLst>
              <a:ext uri="{FF2B5EF4-FFF2-40B4-BE49-F238E27FC236}">
                <a16:creationId xmlns:a16="http://schemas.microsoft.com/office/drawing/2014/main" id="{55D1C750-733A-40CC-9AC7-A0FF40379942}"/>
              </a:ext>
            </a:extLst>
          </p:cNvPr>
          <p:cNvSpPr>
            <a:spLocks noGrp="1"/>
          </p:cNvSpPr>
          <p:nvPr>
            <p:ph type="subTitle" idx="1"/>
          </p:nvPr>
        </p:nvSpPr>
        <p:spPr/>
        <p:txBody>
          <a:bodyPr>
            <a:normAutofit fontScale="92500" lnSpcReduction="20000"/>
          </a:bodyPr>
          <a:lstStyle/>
          <a:p>
            <a:r>
              <a:rPr lang="lv-LV" b="1" dirty="0"/>
              <a:t>Artūrs Žogla</a:t>
            </a:r>
          </a:p>
          <a:p>
            <a:r>
              <a:rPr lang="lv-LV" sz="1900" dirty="0"/>
              <a:t>Digitālās bibliotēkas vadītājs, LNB</a:t>
            </a:r>
          </a:p>
          <a:p>
            <a:r>
              <a:rPr lang="lv-LV" sz="1900" dirty="0"/>
              <a:t>04.11.2022.</a:t>
            </a:r>
            <a:endParaRPr lang="en-US" sz="1900" dirty="0"/>
          </a:p>
        </p:txBody>
      </p:sp>
      <p:pic>
        <p:nvPicPr>
          <p:cNvPr id="1026" name="Picture 2" descr="Fraktur Labošanas Rīks">
            <a:extLst>
              <a:ext uri="{FF2B5EF4-FFF2-40B4-BE49-F238E27FC236}">
                <a16:creationId xmlns:a16="http://schemas.microsoft.com/office/drawing/2014/main" id="{30A47752-3A2E-4C1A-A9C1-2DE244369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0695" y="198407"/>
            <a:ext cx="2136690" cy="187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72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8DCA-17A5-4D05-AEF3-C0C578B3B87B}"/>
              </a:ext>
            </a:extLst>
          </p:cNvPr>
          <p:cNvSpPr>
            <a:spLocks noGrp="1"/>
          </p:cNvSpPr>
          <p:nvPr>
            <p:ph type="title"/>
          </p:nvPr>
        </p:nvSpPr>
        <p:spPr/>
        <p:txBody>
          <a:bodyPr/>
          <a:lstStyle/>
          <a:p>
            <a:r>
              <a:rPr lang="lv-LV" dirty="0"/>
              <a:t>Vecā ortogrāfija meklēšanā</a:t>
            </a:r>
            <a:endParaRPr lang="en-US" dirty="0"/>
          </a:p>
        </p:txBody>
      </p:sp>
      <p:pic>
        <p:nvPicPr>
          <p:cNvPr id="4" name="Picture 3">
            <a:extLst>
              <a:ext uri="{FF2B5EF4-FFF2-40B4-BE49-F238E27FC236}">
                <a16:creationId xmlns:a16="http://schemas.microsoft.com/office/drawing/2014/main" id="{CF353698-3492-4E0A-AB37-81E49222A883}"/>
              </a:ext>
            </a:extLst>
          </p:cNvPr>
          <p:cNvPicPr>
            <a:picLocks noChangeAspect="1"/>
          </p:cNvPicPr>
          <p:nvPr/>
        </p:nvPicPr>
        <p:blipFill>
          <a:blip r:embed="rId2"/>
          <a:stretch>
            <a:fillRect/>
          </a:stretch>
        </p:blipFill>
        <p:spPr>
          <a:xfrm>
            <a:off x="2442715" y="1780490"/>
            <a:ext cx="2673730" cy="1318211"/>
          </a:xfrm>
          <a:prstGeom prst="rect">
            <a:avLst/>
          </a:prstGeom>
        </p:spPr>
      </p:pic>
      <p:pic>
        <p:nvPicPr>
          <p:cNvPr id="5" name="Picture 4">
            <a:extLst>
              <a:ext uri="{FF2B5EF4-FFF2-40B4-BE49-F238E27FC236}">
                <a16:creationId xmlns:a16="http://schemas.microsoft.com/office/drawing/2014/main" id="{E9384606-1245-4141-B555-558D6BBB74C2}"/>
              </a:ext>
            </a:extLst>
          </p:cNvPr>
          <p:cNvPicPr>
            <a:picLocks noChangeAspect="1"/>
          </p:cNvPicPr>
          <p:nvPr/>
        </p:nvPicPr>
        <p:blipFill>
          <a:blip r:embed="rId3"/>
          <a:stretch>
            <a:fillRect/>
          </a:stretch>
        </p:blipFill>
        <p:spPr>
          <a:xfrm>
            <a:off x="2529540" y="3173475"/>
            <a:ext cx="2347355" cy="3006725"/>
          </a:xfrm>
          <a:prstGeom prst="rect">
            <a:avLst/>
          </a:prstGeom>
        </p:spPr>
      </p:pic>
      <p:pic>
        <p:nvPicPr>
          <p:cNvPr id="8" name="Picture 7">
            <a:extLst>
              <a:ext uri="{FF2B5EF4-FFF2-40B4-BE49-F238E27FC236}">
                <a16:creationId xmlns:a16="http://schemas.microsoft.com/office/drawing/2014/main" id="{1D560F12-1E8B-4A79-8924-1695E362CE95}"/>
              </a:ext>
            </a:extLst>
          </p:cNvPr>
          <p:cNvPicPr>
            <a:picLocks noChangeAspect="1"/>
          </p:cNvPicPr>
          <p:nvPr/>
        </p:nvPicPr>
        <p:blipFill>
          <a:blip r:embed="rId4"/>
          <a:stretch>
            <a:fillRect/>
          </a:stretch>
        </p:blipFill>
        <p:spPr>
          <a:xfrm>
            <a:off x="6345213" y="1864140"/>
            <a:ext cx="2589757" cy="1195272"/>
          </a:xfrm>
          <a:prstGeom prst="rect">
            <a:avLst/>
          </a:prstGeom>
        </p:spPr>
      </p:pic>
      <p:pic>
        <p:nvPicPr>
          <p:cNvPr id="9" name="Picture 8">
            <a:extLst>
              <a:ext uri="{FF2B5EF4-FFF2-40B4-BE49-F238E27FC236}">
                <a16:creationId xmlns:a16="http://schemas.microsoft.com/office/drawing/2014/main" id="{BB4BBBBE-931A-4944-94BE-0C08D2D6BAD6}"/>
              </a:ext>
            </a:extLst>
          </p:cNvPr>
          <p:cNvPicPr>
            <a:picLocks noChangeAspect="1"/>
          </p:cNvPicPr>
          <p:nvPr/>
        </p:nvPicPr>
        <p:blipFill>
          <a:blip r:embed="rId5"/>
          <a:stretch>
            <a:fillRect/>
          </a:stretch>
        </p:blipFill>
        <p:spPr>
          <a:xfrm>
            <a:off x="6471945" y="3257125"/>
            <a:ext cx="2380324" cy="3006725"/>
          </a:xfrm>
          <a:prstGeom prst="rect">
            <a:avLst/>
          </a:prstGeom>
        </p:spPr>
      </p:pic>
    </p:spTree>
    <p:extLst>
      <p:ext uri="{BB962C8B-B14F-4D97-AF65-F5344CB8AC3E}">
        <p14:creationId xmlns:p14="http://schemas.microsoft.com/office/powerpoint/2010/main" val="54390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09039-CED9-4264-B09E-B81C666C91F5}"/>
              </a:ext>
            </a:extLst>
          </p:cNvPr>
          <p:cNvSpPr>
            <a:spLocks noGrp="1"/>
          </p:cNvSpPr>
          <p:nvPr>
            <p:ph type="title"/>
          </p:nvPr>
        </p:nvSpPr>
        <p:spPr/>
        <p:txBody>
          <a:bodyPr>
            <a:normAutofit/>
          </a:bodyPr>
          <a:lstStyle/>
          <a:p>
            <a:r>
              <a:rPr lang="lv-LV" sz="7200" dirty="0"/>
              <a:t>Tekstu apstrādes rīki LNB</a:t>
            </a:r>
            <a:endParaRPr lang="en-US" sz="7200" dirty="0"/>
          </a:p>
        </p:txBody>
      </p:sp>
      <p:sp>
        <p:nvSpPr>
          <p:cNvPr id="5" name="Text Placeholder 4">
            <a:extLst>
              <a:ext uri="{FF2B5EF4-FFF2-40B4-BE49-F238E27FC236}">
                <a16:creationId xmlns:a16="http://schemas.microsoft.com/office/drawing/2014/main" id="{69A86C2D-B3DA-40DA-BD78-3996C5158F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084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2C242E-C677-48EA-94C6-E0D191036428}"/>
              </a:ext>
            </a:extLst>
          </p:cNvPr>
          <p:cNvSpPr>
            <a:spLocks noGrp="1"/>
          </p:cNvSpPr>
          <p:nvPr>
            <p:ph type="title"/>
          </p:nvPr>
        </p:nvSpPr>
        <p:spPr/>
        <p:txBody>
          <a:bodyPr/>
          <a:lstStyle/>
          <a:p>
            <a:r>
              <a:rPr lang="lv-LV" dirty="0" err="1"/>
              <a:t>Anotators</a:t>
            </a:r>
            <a:endParaRPr lang="en-US" dirty="0"/>
          </a:p>
        </p:txBody>
      </p:sp>
      <p:pic>
        <p:nvPicPr>
          <p:cNvPr id="6" name="Content Placeholder 5">
            <a:extLst>
              <a:ext uri="{FF2B5EF4-FFF2-40B4-BE49-F238E27FC236}">
                <a16:creationId xmlns:a16="http://schemas.microsoft.com/office/drawing/2014/main" id="{D8ADA30C-1DF2-41EF-A4BF-3B169FCEB2B5}"/>
              </a:ext>
            </a:extLst>
          </p:cNvPr>
          <p:cNvPicPr>
            <a:picLocks noChangeAspect="1"/>
          </p:cNvPicPr>
          <p:nvPr/>
        </p:nvPicPr>
        <p:blipFill rotWithShape="1">
          <a:blip r:embed="rId2"/>
          <a:srcRect r="50637"/>
          <a:stretch/>
        </p:blipFill>
        <p:spPr>
          <a:xfrm>
            <a:off x="864080" y="1852464"/>
            <a:ext cx="3250720" cy="427975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99AAC7E-9504-4C2D-B711-83D7178239C6}"/>
              </a:ext>
            </a:extLst>
          </p:cNvPr>
          <p:cNvPicPr>
            <a:picLocks noChangeAspect="1"/>
          </p:cNvPicPr>
          <p:nvPr/>
        </p:nvPicPr>
        <p:blipFill>
          <a:blip r:embed="rId3"/>
          <a:stretch>
            <a:fillRect/>
          </a:stretch>
        </p:blipFill>
        <p:spPr>
          <a:xfrm>
            <a:off x="4246861" y="1852464"/>
            <a:ext cx="6792904" cy="2408985"/>
          </a:xfrm>
          <a:prstGeom prst="rect">
            <a:avLst/>
          </a:prstGeom>
          <a:ln>
            <a:noFill/>
          </a:ln>
          <a:effectLst>
            <a:outerShdw blurRad="292100" dist="139700" dir="2700000" algn="tl" rotWithShape="0">
              <a:srgbClr val="333333">
                <a:alpha val="65000"/>
              </a:srgbClr>
            </a:outerShdw>
          </a:effectLst>
        </p:spPr>
      </p:pic>
      <p:pic>
        <p:nvPicPr>
          <p:cNvPr id="7" name="Picture 2" descr="http://runanewtest.lnb.lv/wp-content/uploads/objects/64532/011.jpg">
            <a:extLst>
              <a:ext uri="{FF2B5EF4-FFF2-40B4-BE49-F238E27FC236}">
                <a16:creationId xmlns:a16="http://schemas.microsoft.com/office/drawing/2014/main" id="{2F8FA650-B624-440A-8BE0-E6B1F6C4BC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9096" y="1852464"/>
            <a:ext cx="2730669" cy="427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27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2C242E-C677-48EA-94C6-E0D191036428}"/>
              </a:ext>
            </a:extLst>
          </p:cNvPr>
          <p:cNvSpPr>
            <a:spLocks noGrp="1"/>
          </p:cNvSpPr>
          <p:nvPr>
            <p:ph type="title"/>
          </p:nvPr>
        </p:nvSpPr>
        <p:spPr/>
        <p:txBody>
          <a:bodyPr/>
          <a:lstStyle/>
          <a:p>
            <a:r>
              <a:rPr lang="lv-LV" dirty="0" err="1"/>
              <a:t>Anotators</a:t>
            </a:r>
            <a:endParaRPr lang="en-US" dirty="0"/>
          </a:p>
        </p:txBody>
      </p:sp>
      <p:pic>
        <p:nvPicPr>
          <p:cNvPr id="6" name="Content Placeholder 5">
            <a:extLst>
              <a:ext uri="{FF2B5EF4-FFF2-40B4-BE49-F238E27FC236}">
                <a16:creationId xmlns:a16="http://schemas.microsoft.com/office/drawing/2014/main" id="{D8ADA30C-1DF2-41EF-A4BF-3B169FCEB2B5}"/>
              </a:ext>
            </a:extLst>
          </p:cNvPr>
          <p:cNvPicPr>
            <a:picLocks noChangeAspect="1"/>
          </p:cNvPicPr>
          <p:nvPr/>
        </p:nvPicPr>
        <p:blipFill rotWithShape="1">
          <a:blip r:embed="rId2"/>
          <a:srcRect r="50637"/>
          <a:stretch/>
        </p:blipFill>
        <p:spPr>
          <a:xfrm>
            <a:off x="864080" y="1852464"/>
            <a:ext cx="3250720" cy="427975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3A89565-E6C6-487E-8C3F-7C05BC9E5EE0}"/>
              </a:ext>
            </a:extLst>
          </p:cNvPr>
          <p:cNvPicPr>
            <a:picLocks noChangeAspect="1"/>
          </p:cNvPicPr>
          <p:nvPr/>
        </p:nvPicPr>
        <p:blipFill>
          <a:blip r:embed="rId3"/>
          <a:stretch>
            <a:fillRect/>
          </a:stretch>
        </p:blipFill>
        <p:spPr>
          <a:xfrm>
            <a:off x="4254006" y="1852463"/>
            <a:ext cx="6890204" cy="244349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2445B33-7056-4B68-B50E-DBB50B871FE6}"/>
              </a:ext>
            </a:extLst>
          </p:cNvPr>
          <p:cNvPicPr>
            <a:picLocks noChangeAspect="1"/>
          </p:cNvPicPr>
          <p:nvPr/>
        </p:nvPicPr>
        <p:blipFill>
          <a:blip r:embed="rId4"/>
          <a:stretch>
            <a:fillRect/>
          </a:stretch>
        </p:blipFill>
        <p:spPr>
          <a:xfrm>
            <a:off x="8410755" y="1852463"/>
            <a:ext cx="2733455" cy="4339625"/>
          </a:xfrm>
          <a:prstGeom prst="rect">
            <a:avLst/>
          </a:prstGeom>
        </p:spPr>
      </p:pic>
    </p:spTree>
    <p:extLst>
      <p:ext uri="{BB962C8B-B14F-4D97-AF65-F5344CB8AC3E}">
        <p14:creationId xmlns:p14="http://schemas.microsoft.com/office/powerpoint/2010/main" val="365166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2C242E-C677-48EA-94C6-E0D191036428}"/>
              </a:ext>
            </a:extLst>
          </p:cNvPr>
          <p:cNvSpPr>
            <a:spLocks noGrp="1"/>
          </p:cNvSpPr>
          <p:nvPr>
            <p:ph type="title"/>
          </p:nvPr>
        </p:nvSpPr>
        <p:spPr/>
        <p:txBody>
          <a:bodyPr/>
          <a:lstStyle/>
          <a:p>
            <a:r>
              <a:rPr lang="lv-LV" dirty="0" err="1"/>
              <a:t>Anotators</a:t>
            </a:r>
            <a:endParaRPr lang="en-US" dirty="0"/>
          </a:p>
        </p:txBody>
      </p:sp>
      <p:pic>
        <p:nvPicPr>
          <p:cNvPr id="6" name="Content Placeholder 5">
            <a:extLst>
              <a:ext uri="{FF2B5EF4-FFF2-40B4-BE49-F238E27FC236}">
                <a16:creationId xmlns:a16="http://schemas.microsoft.com/office/drawing/2014/main" id="{D8ADA30C-1DF2-41EF-A4BF-3B169FCEB2B5}"/>
              </a:ext>
            </a:extLst>
          </p:cNvPr>
          <p:cNvPicPr>
            <a:picLocks noChangeAspect="1"/>
          </p:cNvPicPr>
          <p:nvPr/>
        </p:nvPicPr>
        <p:blipFill rotWithShape="1">
          <a:blip r:embed="rId2"/>
          <a:srcRect r="50637"/>
          <a:stretch/>
        </p:blipFill>
        <p:spPr>
          <a:xfrm>
            <a:off x="864080" y="1852464"/>
            <a:ext cx="3250720" cy="427975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430563C-BCDC-48B3-B9AA-C521854CCB1D}"/>
              </a:ext>
            </a:extLst>
          </p:cNvPr>
          <p:cNvPicPr>
            <a:picLocks noChangeAspect="1"/>
          </p:cNvPicPr>
          <p:nvPr/>
        </p:nvPicPr>
        <p:blipFill>
          <a:blip r:embed="rId3"/>
          <a:stretch>
            <a:fillRect/>
          </a:stretch>
        </p:blipFill>
        <p:spPr>
          <a:xfrm>
            <a:off x="4237996" y="1852463"/>
            <a:ext cx="6640922" cy="238310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9EAFBA2-9E60-43E8-B311-EFAEAC9D7122}"/>
              </a:ext>
            </a:extLst>
          </p:cNvPr>
          <p:cNvPicPr>
            <a:picLocks noChangeAspect="1"/>
          </p:cNvPicPr>
          <p:nvPr/>
        </p:nvPicPr>
        <p:blipFill>
          <a:blip r:embed="rId4"/>
          <a:stretch>
            <a:fillRect/>
          </a:stretch>
        </p:blipFill>
        <p:spPr>
          <a:xfrm>
            <a:off x="8077202" y="1841183"/>
            <a:ext cx="2830472" cy="4302319"/>
          </a:xfrm>
          <a:prstGeom prst="rect">
            <a:avLst/>
          </a:prstGeom>
        </p:spPr>
      </p:pic>
    </p:spTree>
    <p:extLst>
      <p:ext uri="{BB962C8B-B14F-4D97-AF65-F5344CB8AC3E}">
        <p14:creationId xmlns:p14="http://schemas.microsoft.com/office/powerpoint/2010/main" val="204759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CB8B-4938-4F93-BF08-75DE97E23EAB}"/>
              </a:ext>
            </a:extLst>
          </p:cNvPr>
          <p:cNvSpPr>
            <a:spLocks noGrp="1"/>
          </p:cNvSpPr>
          <p:nvPr>
            <p:ph type="title"/>
          </p:nvPr>
        </p:nvSpPr>
        <p:spPr/>
        <p:txBody>
          <a:bodyPr/>
          <a:lstStyle/>
          <a:p>
            <a:r>
              <a:rPr lang="lv-LV" dirty="0" err="1"/>
              <a:t>Anotators</a:t>
            </a:r>
            <a:endParaRPr lang="en-US" dirty="0"/>
          </a:p>
        </p:txBody>
      </p:sp>
      <p:pic>
        <p:nvPicPr>
          <p:cNvPr id="4" name="Content Placeholder 3">
            <a:extLst>
              <a:ext uri="{FF2B5EF4-FFF2-40B4-BE49-F238E27FC236}">
                <a16:creationId xmlns:a16="http://schemas.microsoft.com/office/drawing/2014/main" id="{6DB7B1EC-52F8-4E4F-BF99-75F4EAEAD08A}"/>
              </a:ext>
            </a:extLst>
          </p:cNvPr>
          <p:cNvPicPr>
            <a:picLocks noChangeAspect="1"/>
          </p:cNvPicPr>
          <p:nvPr/>
        </p:nvPicPr>
        <p:blipFill>
          <a:blip r:embed="rId2"/>
          <a:stretch>
            <a:fillRect/>
          </a:stretch>
        </p:blipFill>
        <p:spPr>
          <a:xfrm>
            <a:off x="961588" y="1802266"/>
            <a:ext cx="4245364" cy="4433912"/>
          </a:xfrm>
          <a:prstGeom prst="rect">
            <a:avLst/>
          </a:prstGeom>
        </p:spPr>
      </p:pic>
      <p:pic>
        <p:nvPicPr>
          <p:cNvPr id="5" name="Picture 4">
            <a:extLst>
              <a:ext uri="{FF2B5EF4-FFF2-40B4-BE49-F238E27FC236}">
                <a16:creationId xmlns:a16="http://schemas.microsoft.com/office/drawing/2014/main" id="{0A6D27F8-9560-434D-9929-09D72CEC3299}"/>
              </a:ext>
            </a:extLst>
          </p:cNvPr>
          <p:cNvPicPr>
            <a:picLocks noChangeAspect="1"/>
          </p:cNvPicPr>
          <p:nvPr/>
        </p:nvPicPr>
        <p:blipFill>
          <a:blip r:embed="rId3"/>
          <a:stretch>
            <a:fillRect/>
          </a:stretch>
        </p:blipFill>
        <p:spPr>
          <a:xfrm>
            <a:off x="6299614" y="1769139"/>
            <a:ext cx="3831039" cy="135033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D5214BD-45AF-4C2E-9F79-7000792CF873}"/>
              </a:ext>
            </a:extLst>
          </p:cNvPr>
          <p:cNvPicPr>
            <a:picLocks noChangeAspect="1"/>
          </p:cNvPicPr>
          <p:nvPr/>
        </p:nvPicPr>
        <p:blipFill>
          <a:blip r:embed="rId4"/>
          <a:stretch>
            <a:fillRect/>
          </a:stretch>
        </p:blipFill>
        <p:spPr>
          <a:xfrm>
            <a:off x="6299615" y="3227965"/>
            <a:ext cx="3831038" cy="137130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DCA555C-9741-49ED-9AD3-EA80634A3451}"/>
              </a:ext>
            </a:extLst>
          </p:cNvPr>
          <p:cNvPicPr>
            <a:picLocks noChangeAspect="1"/>
          </p:cNvPicPr>
          <p:nvPr/>
        </p:nvPicPr>
        <p:blipFill>
          <a:blip r:embed="rId5"/>
          <a:stretch>
            <a:fillRect/>
          </a:stretch>
        </p:blipFill>
        <p:spPr>
          <a:xfrm>
            <a:off x="6299614" y="4869686"/>
            <a:ext cx="3831037" cy="1348524"/>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A3471D3C-702A-4D13-A812-102A1496668F}"/>
              </a:ext>
            </a:extLst>
          </p:cNvPr>
          <p:cNvSpPr/>
          <p:nvPr/>
        </p:nvSpPr>
        <p:spPr>
          <a:xfrm>
            <a:off x="3163366" y="3872609"/>
            <a:ext cx="634344" cy="138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Rectangle 8">
            <a:extLst>
              <a:ext uri="{FF2B5EF4-FFF2-40B4-BE49-F238E27FC236}">
                <a16:creationId xmlns:a16="http://schemas.microsoft.com/office/drawing/2014/main" id="{7BA65202-CD74-4B90-93E6-A9D69551DA7E}"/>
              </a:ext>
            </a:extLst>
          </p:cNvPr>
          <p:cNvSpPr/>
          <p:nvPr/>
        </p:nvSpPr>
        <p:spPr>
          <a:xfrm>
            <a:off x="4310347" y="3859258"/>
            <a:ext cx="481227" cy="1362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ectangle 9">
            <a:extLst>
              <a:ext uri="{FF2B5EF4-FFF2-40B4-BE49-F238E27FC236}">
                <a16:creationId xmlns:a16="http://schemas.microsoft.com/office/drawing/2014/main" id="{B152407F-1B03-40EA-B281-5B4FB5962FA0}"/>
              </a:ext>
            </a:extLst>
          </p:cNvPr>
          <p:cNvSpPr/>
          <p:nvPr/>
        </p:nvSpPr>
        <p:spPr>
          <a:xfrm>
            <a:off x="3514033" y="4448197"/>
            <a:ext cx="382794" cy="138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1" name="Straight Arrow Connector 10">
            <a:extLst>
              <a:ext uri="{FF2B5EF4-FFF2-40B4-BE49-F238E27FC236}">
                <a16:creationId xmlns:a16="http://schemas.microsoft.com/office/drawing/2014/main" id="{DAB6EAAD-32DC-4D07-BB07-55517CB53409}"/>
              </a:ext>
            </a:extLst>
          </p:cNvPr>
          <p:cNvCxnSpPr>
            <a:cxnSpLocks/>
            <a:stCxn id="8" idx="3"/>
            <a:endCxn id="5" idx="1"/>
          </p:cNvCxnSpPr>
          <p:nvPr/>
        </p:nvCxnSpPr>
        <p:spPr>
          <a:xfrm flipV="1">
            <a:off x="3797710" y="2444307"/>
            <a:ext cx="2501904" cy="14973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5468237-F33A-42CC-B9BD-CA6C638C0F23}"/>
              </a:ext>
            </a:extLst>
          </p:cNvPr>
          <p:cNvCxnSpPr>
            <a:cxnSpLocks/>
            <a:endCxn id="6" idx="1"/>
          </p:cNvCxnSpPr>
          <p:nvPr/>
        </p:nvCxnSpPr>
        <p:spPr>
          <a:xfrm flipV="1">
            <a:off x="4791574" y="3913617"/>
            <a:ext cx="1508041" cy="137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27A0B63-594A-4820-94DF-C77DB039AD3D}"/>
              </a:ext>
            </a:extLst>
          </p:cNvPr>
          <p:cNvCxnSpPr>
            <a:cxnSpLocks/>
            <a:stCxn id="10" idx="3"/>
            <a:endCxn id="7" idx="1"/>
          </p:cNvCxnSpPr>
          <p:nvPr/>
        </p:nvCxnSpPr>
        <p:spPr>
          <a:xfrm>
            <a:off x="3896827" y="4517252"/>
            <a:ext cx="2402787" cy="102669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36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E585-E4A0-486D-AC8B-61C18163BA0B}"/>
              </a:ext>
            </a:extLst>
          </p:cNvPr>
          <p:cNvSpPr>
            <a:spLocks noGrp="1"/>
          </p:cNvSpPr>
          <p:nvPr>
            <p:ph type="title"/>
          </p:nvPr>
        </p:nvSpPr>
        <p:spPr/>
        <p:txBody>
          <a:bodyPr/>
          <a:lstStyle/>
          <a:p>
            <a:r>
              <a:rPr lang="lv-LV" dirty="0"/>
              <a:t>Digitālā teksta analīze</a:t>
            </a:r>
            <a:endParaRPr lang="en-US" dirty="0"/>
          </a:p>
        </p:txBody>
      </p:sp>
      <p:sp>
        <p:nvSpPr>
          <p:cNvPr id="3" name="Content Placeholder 2">
            <a:extLst>
              <a:ext uri="{FF2B5EF4-FFF2-40B4-BE49-F238E27FC236}">
                <a16:creationId xmlns:a16="http://schemas.microsoft.com/office/drawing/2014/main" id="{6044713C-BFA8-4653-85A5-4A9491A21613}"/>
              </a:ext>
            </a:extLst>
          </p:cNvPr>
          <p:cNvSpPr>
            <a:spLocks noGrp="1"/>
          </p:cNvSpPr>
          <p:nvPr>
            <p:ph idx="1"/>
          </p:nvPr>
        </p:nvSpPr>
        <p:spPr/>
        <p:txBody>
          <a:bodyPr>
            <a:normAutofit/>
          </a:bodyPr>
          <a:lstStyle/>
          <a:p>
            <a:pPr marL="457200" indent="-457200">
              <a:buFont typeface="+mj-lt"/>
              <a:buAutoNum type="arabicPeriod"/>
            </a:pPr>
            <a:r>
              <a:rPr lang="en-US" b="1" dirty="0" err="1"/>
              <a:t>Datu</a:t>
            </a:r>
            <a:r>
              <a:rPr lang="en-US" b="1" dirty="0"/>
              <a:t> </a:t>
            </a:r>
            <a:r>
              <a:rPr lang="en-US" b="1" dirty="0" err="1"/>
              <a:t>kopas</a:t>
            </a:r>
            <a:r>
              <a:rPr lang="en-US" b="1" dirty="0"/>
              <a:t> .</a:t>
            </a:r>
            <a:r>
              <a:rPr lang="en-US" dirty="0"/>
              <a:t>txt, .xml </a:t>
            </a:r>
            <a:r>
              <a:rPr lang="en-US" dirty="0" err="1"/>
              <a:t>formātos</a:t>
            </a:r>
            <a:r>
              <a:rPr lang="en-US" dirty="0"/>
              <a:t> </a:t>
            </a:r>
            <a:r>
              <a:rPr lang="en-US" b="1" dirty="0" err="1"/>
              <a:t>pēc</a:t>
            </a:r>
            <a:r>
              <a:rPr lang="en-US" b="1" dirty="0"/>
              <a:t> </a:t>
            </a:r>
            <a:r>
              <a:rPr lang="en-US" b="1" dirty="0" err="1"/>
              <a:t>pieprasījuma</a:t>
            </a:r>
            <a:r>
              <a:rPr lang="en-US" b="1" dirty="0"/>
              <a:t> </a:t>
            </a:r>
            <a:r>
              <a:rPr lang="en-US" dirty="0"/>
              <a:t>(</a:t>
            </a:r>
            <a:r>
              <a:rPr lang="en-US" dirty="0" err="1"/>
              <a:t>grāmatas</a:t>
            </a:r>
            <a:r>
              <a:rPr lang="en-US" dirty="0"/>
              <a:t> un </a:t>
            </a:r>
            <a:r>
              <a:rPr lang="en-US" dirty="0" err="1"/>
              <a:t>periodika</a:t>
            </a:r>
            <a:r>
              <a:rPr lang="lv-LV" dirty="0"/>
              <a:t>)</a:t>
            </a:r>
          </a:p>
          <a:p>
            <a:pPr marL="457200" lvl="1" indent="-165100"/>
            <a:r>
              <a:rPr lang="en-US" u="sng" dirty="0">
                <a:hlinkClick r:id="rId2"/>
              </a:rPr>
              <a:t>dh@lnb.lv</a:t>
            </a:r>
            <a:endParaRPr lang="lv-LV" u="sng" dirty="0"/>
          </a:p>
          <a:p>
            <a:pPr marL="457200" indent="-457200">
              <a:buFont typeface="+mj-lt"/>
              <a:buAutoNum type="arabicPeriod"/>
            </a:pPr>
            <a:r>
              <a:rPr lang="en-US" b="1" dirty="0" err="1"/>
              <a:t>Analīze</a:t>
            </a:r>
            <a:r>
              <a:rPr lang="en-US" b="1" dirty="0"/>
              <a:t> un </a:t>
            </a:r>
            <a:r>
              <a:rPr lang="en-US" b="1" dirty="0" err="1"/>
              <a:t>vizualizācija</a:t>
            </a:r>
            <a:r>
              <a:rPr lang="en-US" b="1" dirty="0"/>
              <a:t> </a:t>
            </a:r>
            <a:r>
              <a:rPr lang="en-US" b="1" dirty="0" err="1"/>
              <a:t>Jupyter</a:t>
            </a:r>
            <a:r>
              <a:rPr lang="en-US" b="1" dirty="0"/>
              <a:t> Notebook </a:t>
            </a:r>
            <a:r>
              <a:rPr lang="en-US" dirty="0" err="1"/>
              <a:t>programmēšanas</a:t>
            </a:r>
            <a:r>
              <a:rPr lang="en-US" dirty="0"/>
              <a:t> </a:t>
            </a:r>
            <a:r>
              <a:rPr lang="en-US" dirty="0" err="1"/>
              <a:t>vidē</a:t>
            </a:r>
            <a:endParaRPr lang="lv-LV" dirty="0"/>
          </a:p>
          <a:p>
            <a:pPr marL="457200" lvl="1" indent="-165100"/>
            <a:r>
              <a:rPr lang="en-US" u="sng" dirty="0">
                <a:hlinkClick r:id="rId3"/>
              </a:rPr>
              <a:t>https://lab.lnb.lv/</a:t>
            </a:r>
            <a:endParaRPr lang="lv-LV" u="sng" dirty="0"/>
          </a:p>
          <a:p>
            <a:pPr marL="457200" indent="-457200">
              <a:buFont typeface="+mj-lt"/>
              <a:buAutoNum type="arabicPeriod"/>
            </a:pPr>
            <a:r>
              <a:rPr lang="en-US" dirty="0" err="1"/>
              <a:t>Teksta</a:t>
            </a:r>
            <a:r>
              <a:rPr lang="en-US" dirty="0"/>
              <a:t> </a:t>
            </a:r>
            <a:r>
              <a:rPr lang="en-US" dirty="0" err="1"/>
              <a:t>analīzes</a:t>
            </a:r>
            <a:r>
              <a:rPr lang="en-US" dirty="0"/>
              <a:t> </a:t>
            </a:r>
            <a:r>
              <a:rPr lang="en-US" dirty="0" err="1"/>
              <a:t>demonstrācijas</a:t>
            </a:r>
            <a:r>
              <a:rPr lang="en-US" dirty="0"/>
              <a:t> </a:t>
            </a:r>
            <a:r>
              <a:rPr lang="en-US" dirty="0" err="1"/>
              <a:t>rīks</a:t>
            </a:r>
            <a:r>
              <a:rPr lang="lv-LV" dirty="0"/>
              <a:t> </a:t>
            </a:r>
            <a:r>
              <a:rPr lang="en-US" b="1" dirty="0" err="1"/>
              <a:t>Latviešu</a:t>
            </a:r>
            <a:r>
              <a:rPr lang="en-US" b="1" dirty="0"/>
              <a:t> </a:t>
            </a:r>
            <a:r>
              <a:rPr lang="en-US" b="1" dirty="0" err="1"/>
              <a:t>Prozas</a:t>
            </a:r>
            <a:r>
              <a:rPr lang="en-US" b="1" dirty="0"/>
              <a:t> </a:t>
            </a:r>
            <a:r>
              <a:rPr lang="en-US" b="1" dirty="0" err="1"/>
              <a:t>Skaitītājs</a:t>
            </a:r>
            <a:endParaRPr lang="lv-LV" b="1" dirty="0"/>
          </a:p>
          <a:p>
            <a:pPr marL="457200" lvl="1" indent="-165100"/>
            <a:r>
              <a:rPr lang="en-US" u="sng" dirty="0">
                <a:hlinkClick r:id="rId4"/>
              </a:rPr>
              <a:t>https://proza.lnb.lv/skaititajs/</a:t>
            </a:r>
            <a:endParaRPr lang="lv-LV" u="sng" dirty="0"/>
          </a:p>
          <a:p>
            <a:pPr marL="457200" indent="-457200">
              <a:buFont typeface="+mj-lt"/>
              <a:buAutoNum type="arabicPeriod"/>
            </a:pPr>
            <a:r>
              <a:rPr lang="en-US" dirty="0" err="1"/>
              <a:t>Korpusu</a:t>
            </a:r>
            <a:r>
              <a:rPr lang="en-US" dirty="0"/>
              <a:t> </a:t>
            </a:r>
            <a:r>
              <a:rPr lang="en-US" dirty="0" err="1"/>
              <a:t>analīze</a:t>
            </a:r>
            <a:r>
              <a:rPr lang="en-US" dirty="0"/>
              <a:t> </a:t>
            </a:r>
            <a:r>
              <a:rPr lang="en-US" b="1" dirty="0" err="1"/>
              <a:t>NoSketch</a:t>
            </a:r>
            <a:r>
              <a:rPr lang="en-US" b="1" dirty="0"/>
              <a:t> </a:t>
            </a:r>
            <a:r>
              <a:rPr lang="en-US" b="1" dirty="0" err="1"/>
              <a:t>platformā</a:t>
            </a:r>
            <a:endParaRPr lang="lv-LV" b="1" dirty="0"/>
          </a:p>
          <a:p>
            <a:pPr marL="457200" lvl="1" indent="-165100"/>
            <a:r>
              <a:rPr lang="en-US" u="sng" dirty="0">
                <a:hlinkClick r:id="rId5"/>
              </a:rPr>
              <a:t>https://nosketch.lnb.lv/</a:t>
            </a:r>
            <a:endParaRPr lang="en-US" dirty="0"/>
          </a:p>
        </p:txBody>
      </p:sp>
    </p:spTree>
    <p:extLst>
      <p:ext uri="{BB962C8B-B14F-4D97-AF65-F5344CB8AC3E}">
        <p14:creationId xmlns:p14="http://schemas.microsoft.com/office/powerpoint/2010/main" val="18533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358E-5687-411C-90B7-F637CE4456B1}"/>
              </a:ext>
            </a:extLst>
          </p:cNvPr>
          <p:cNvSpPr>
            <a:spLocks noGrp="1"/>
          </p:cNvSpPr>
          <p:nvPr>
            <p:ph type="title"/>
          </p:nvPr>
        </p:nvSpPr>
        <p:spPr>
          <a:xfrm>
            <a:off x="1097280" y="286603"/>
            <a:ext cx="10058400" cy="1450757"/>
          </a:xfrm>
        </p:spPr>
        <p:txBody>
          <a:bodyPr/>
          <a:lstStyle/>
          <a:p>
            <a:r>
              <a:rPr lang="lv-LV" dirty="0"/>
              <a:t>Prozas skaitītājs</a:t>
            </a:r>
            <a:endParaRPr lang="en-US" dirty="0"/>
          </a:p>
        </p:txBody>
      </p:sp>
      <p:sp>
        <p:nvSpPr>
          <p:cNvPr id="3" name="Content Placeholder 2">
            <a:extLst>
              <a:ext uri="{FF2B5EF4-FFF2-40B4-BE49-F238E27FC236}">
                <a16:creationId xmlns:a16="http://schemas.microsoft.com/office/drawing/2014/main" id="{C6A4DAA2-65D8-4A15-89C7-0A219F932C33}"/>
              </a:ext>
            </a:extLst>
          </p:cNvPr>
          <p:cNvSpPr>
            <a:spLocks noGrp="1"/>
          </p:cNvSpPr>
          <p:nvPr>
            <p:ph idx="1"/>
          </p:nvPr>
        </p:nvSpPr>
        <p:spPr/>
        <p:txBody>
          <a:bodyPr/>
          <a:lstStyle/>
          <a:p>
            <a:r>
              <a:rPr lang="en-US" dirty="0">
                <a:hlinkClick r:id="rId2"/>
              </a:rPr>
              <a:t>https://proza.lnb.lv/skaititajs/</a:t>
            </a:r>
            <a:endParaRPr lang="lv-LV" dirty="0"/>
          </a:p>
          <a:p>
            <a:pPr lvl="1" fontAlgn="base"/>
            <a:r>
              <a:rPr lang="lv-LV" dirty="0"/>
              <a:t>Vispārīgs darbu raksturojums (vārdformu skaits, leksikona plašums, teikumu skaits u.c.)</a:t>
            </a:r>
          </a:p>
          <a:p>
            <a:pPr lvl="1" fontAlgn="base"/>
            <a:r>
              <a:rPr lang="lv-LV" dirty="0"/>
              <a:t>Katra autora/darba biežāk lietotie vārdi kopumā un pa vārdšķirām</a:t>
            </a:r>
          </a:p>
          <a:p>
            <a:pPr lvl="1" fontAlgn="base"/>
            <a:r>
              <a:rPr lang="lv-LV" dirty="0"/>
              <a:t>Katra autora/darba vārdšķiru lietojuma struktūra (cik % lietv., </a:t>
            </a:r>
            <a:r>
              <a:rPr lang="lv-LV" dirty="0" err="1"/>
              <a:t>darb.v</a:t>
            </a:r>
            <a:r>
              <a:rPr lang="lv-LV" dirty="0"/>
              <a:t>., īpašības v. utt.)</a:t>
            </a:r>
          </a:p>
          <a:p>
            <a:pPr lvl="1" fontAlgn="base"/>
            <a:r>
              <a:rPr lang="lv-LV" dirty="0"/>
              <a:t>Autora unikālie vārdi, salīdzinot ar visu korpusu</a:t>
            </a:r>
          </a:p>
          <a:p>
            <a:pPr lvl="1" fontAlgn="base"/>
            <a:r>
              <a:rPr lang="lv-LV" dirty="0"/>
              <a:t>Teikumu formu analīze, ņemot vērā garumu un vārdšķiras</a:t>
            </a:r>
          </a:p>
          <a:p>
            <a:br>
              <a:rPr lang="lv-LV" dirty="0"/>
            </a:br>
            <a:endParaRPr lang="en-US" dirty="0"/>
          </a:p>
        </p:txBody>
      </p:sp>
      <p:pic>
        <p:nvPicPr>
          <p:cNvPr id="2050" name="Picture 2" descr="https://lh5.googleusercontent.com/sL2_Zoy0qYC9TkE1w9MBTCbr01RKFQQ2T5uHowkNPdE3nTIxPQKw-9GBv651c4pzmo5C-8hPUzF3Ki0j76cw_Qo3p4LpkJzWqPM4TWdB90HPn964LNfEfM0aLr2ybSvx2p3DE664F5YgErY-2yob_CZ07YR2ItfB7bK5N3RWhwBFLKN6bfBvF4Qg5rr3">
            <a:extLst>
              <a:ext uri="{FF2B5EF4-FFF2-40B4-BE49-F238E27FC236}">
                <a16:creationId xmlns:a16="http://schemas.microsoft.com/office/drawing/2014/main" id="{5B0F784A-B5F0-40EF-B402-B2F9D214E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766" y="3985405"/>
            <a:ext cx="6353832" cy="224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3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A956-3B96-40F5-8FFD-C05DE497335F}"/>
              </a:ext>
            </a:extLst>
          </p:cNvPr>
          <p:cNvSpPr>
            <a:spLocks noGrp="1"/>
          </p:cNvSpPr>
          <p:nvPr>
            <p:ph type="title"/>
          </p:nvPr>
        </p:nvSpPr>
        <p:spPr/>
        <p:txBody>
          <a:bodyPr/>
          <a:lstStyle/>
          <a:p>
            <a:r>
              <a:rPr lang="lv-LV" dirty="0"/>
              <a:t>Prozas skaitītājs</a:t>
            </a:r>
            <a:endParaRPr lang="en-US" dirty="0"/>
          </a:p>
        </p:txBody>
      </p:sp>
      <p:pic>
        <p:nvPicPr>
          <p:cNvPr id="9" name="Content Placeholder 8">
            <a:extLst>
              <a:ext uri="{FF2B5EF4-FFF2-40B4-BE49-F238E27FC236}">
                <a16:creationId xmlns:a16="http://schemas.microsoft.com/office/drawing/2014/main" id="{6BC39CF3-CD47-4D02-A26E-39B6F3E75E0F}"/>
              </a:ext>
            </a:extLst>
          </p:cNvPr>
          <p:cNvPicPr>
            <a:picLocks noGrp="1" noChangeAspect="1"/>
          </p:cNvPicPr>
          <p:nvPr>
            <p:ph idx="1"/>
          </p:nvPr>
        </p:nvPicPr>
        <p:blipFill>
          <a:blip r:embed="rId2"/>
          <a:stretch>
            <a:fillRect/>
          </a:stretch>
        </p:blipFill>
        <p:spPr>
          <a:xfrm>
            <a:off x="1097280" y="1812849"/>
            <a:ext cx="5419024" cy="4356129"/>
          </a:xfrm>
          <a:prstGeom prst="rect">
            <a:avLst/>
          </a:prstGeom>
        </p:spPr>
      </p:pic>
      <p:pic>
        <p:nvPicPr>
          <p:cNvPr id="10" name="Picture 9">
            <a:extLst>
              <a:ext uri="{FF2B5EF4-FFF2-40B4-BE49-F238E27FC236}">
                <a16:creationId xmlns:a16="http://schemas.microsoft.com/office/drawing/2014/main" id="{D4698581-C62D-4B4F-84F7-C2359458D9BD}"/>
              </a:ext>
            </a:extLst>
          </p:cNvPr>
          <p:cNvPicPr>
            <a:picLocks noChangeAspect="1"/>
          </p:cNvPicPr>
          <p:nvPr/>
        </p:nvPicPr>
        <p:blipFill>
          <a:blip r:embed="rId3"/>
          <a:stretch>
            <a:fillRect/>
          </a:stretch>
        </p:blipFill>
        <p:spPr>
          <a:xfrm>
            <a:off x="6622480" y="4048315"/>
            <a:ext cx="5328466" cy="2144652"/>
          </a:xfrm>
          <a:prstGeom prst="rect">
            <a:avLst/>
          </a:prstGeom>
        </p:spPr>
      </p:pic>
      <p:pic>
        <p:nvPicPr>
          <p:cNvPr id="11" name="Picture 10">
            <a:extLst>
              <a:ext uri="{FF2B5EF4-FFF2-40B4-BE49-F238E27FC236}">
                <a16:creationId xmlns:a16="http://schemas.microsoft.com/office/drawing/2014/main" id="{8CB291A1-2B58-487B-8D91-84A5BB053A2C}"/>
              </a:ext>
            </a:extLst>
          </p:cNvPr>
          <p:cNvPicPr>
            <a:picLocks noChangeAspect="1"/>
          </p:cNvPicPr>
          <p:nvPr/>
        </p:nvPicPr>
        <p:blipFill>
          <a:blip r:embed="rId4"/>
          <a:stretch>
            <a:fillRect/>
          </a:stretch>
        </p:blipFill>
        <p:spPr>
          <a:xfrm>
            <a:off x="9691825" y="1846262"/>
            <a:ext cx="2060713" cy="2144652"/>
          </a:xfrm>
          <a:prstGeom prst="rect">
            <a:avLst/>
          </a:prstGeom>
        </p:spPr>
      </p:pic>
    </p:spTree>
    <p:extLst>
      <p:ext uri="{BB962C8B-B14F-4D97-AF65-F5344CB8AC3E}">
        <p14:creationId xmlns:p14="http://schemas.microsoft.com/office/powerpoint/2010/main" val="335597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2D09-BACA-4D99-B9F5-9C839B202EA7}"/>
              </a:ext>
            </a:extLst>
          </p:cNvPr>
          <p:cNvSpPr>
            <a:spLocks noGrp="1"/>
          </p:cNvSpPr>
          <p:nvPr>
            <p:ph type="title"/>
          </p:nvPr>
        </p:nvSpPr>
        <p:spPr/>
        <p:txBody>
          <a:bodyPr/>
          <a:lstStyle/>
          <a:p>
            <a:r>
              <a:rPr lang="lv-LV" dirty="0"/>
              <a:t>Tekstu lejupielāde</a:t>
            </a:r>
            <a:endParaRPr lang="en-US" dirty="0"/>
          </a:p>
        </p:txBody>
      </p:sp>
      <p:pic>
        <p:nvPicPr>
          <p:cNvPr id="4" name="Content Placeholder 3">
            <a:extLst>
              <a:ext uri="{FF2B5EF4-FFF2-40B4-BE49-F238E27FC236}">
                <a16:creationId xmlns:a16="http://schemas.microsoft.com/office/drawing/2014/main" id="{6DAA2EB5-9B8B-4FC7-8A5D-95A0FDA323A5}"/>
              </a:ext>
            </a:extLst>
          </p:cNvPr>
          <p:cNvPicPr>
            <a:picLocks noGrp="1" noChangeAspect="1"/>
          </p:cNvPicPr>
          <p:nvPr>
            <p:ph idx="1"/>
          </p:nvPr>
        </p:nvPicPr>
        <p:blipFill>
          <a:blip r:embed="rId2"/>
          <a:stretch>
            <a:fillRect/>
          </a:stretch>
        </p:blipFill>
        <p:spPr>
          <a:xfrm>
            <a:off x="1188893" y="1846263"/>
            <a:ext cx="7177747" cy="4243986"/>
          </a:xfrm>
          <a:prstGeom prst="rect">
            <a:avLst/>
          </a:prstGeom>
        </p:spPr>
      </p:pic>
      <p:sp>
        <p:nvSpPr>
          <p:cNvPr id="5" name="TextBox 4">
            <a:extLst>
              <a:ext uri="{FF2B5EF4-FFF2-40B4-BE49-F238E27FC236}">
                <a16:creationId xmlns:a16="http://schemas.microsoft.com/office/drawing/2014/main" id="{9743341C-D739-4CF0-917F-4E6BAB6B3FD3}"/>
              </a:ext>
            </a:extLst>
          </p:cNvPr>
          <p:cNvSpPr txBox="1"/>
          <p:nvPr/>
        </p:nvSpPr>
        <p:spPr>
          <a:xfrm>
            <a:off x="9135374" y="3993157"/>
            <a:ext cx="2557944" cy="1231106"/>
          </a:xfrm>
          <a:prstGeom prst="rect">
            <a:avLst/>
          </a:prstGeom>
          <a:noFill/>
          <a:ln>
            <a:solidFill>
              <a:schemeClr val="tx2"/>
            </a:solidFill>
          </a:ln>
        </p:spPr>
        <p:txBody>
          <a:bodyPr wrap="none" rtlCol="0">
            <a:spAutoFit/>
          </a:bodyPr>
          <a:lstStyle/>
          <a:p>
            <a:r>
              <a:rPr lang="lv-LV" sz="2000" dirty="0"/>
              <a:t>Iespēja pasūtīt saturu:</a:t>
            </a:r>
          </a:p>
          <a:p>
            <a:pPr marL="285750" indent="-285750">
              <a:buFont typeface="Arial" panose="020B0604020202020204" pitchFamily="34" charset="0"/>
              <a:buChar char="•"/>
            </a:pPr>
            <a:r>
              <a:rPr lang="lv-LV" dirty="0"/>
              <a:t>JPEG</a:t>
            </a:r>
          </a:p>
          <a:p>
            <a:pPr marL="285750" indent="-285750">
              <a:buFont typeface="Arial" panose="020B0604020202020204" pitchFamily="34" charset="0"/>
              <a:buChar char="•"/>
            </a:pPr>
            <a:r>
              <a:rPr lang="lv-LV" dirty="0"/>
              <a:t>PDF</a:t>
            </a:r>
          </a:p>
          <a:p>
            <a:pPr marL="285750" indent="-285750">
              <a:buFont typeface="Arial" panose="020B0604020202020204" pitchFamily="34" charset="0"/>
              <a:buChar char="•"/>
            </a:pPr>
            <a:r>
              <a:rPr lang="lv-LV" dirty="0"/>
              <a:t>Pilna teksta formātā</a:t>
            </a:r>
            <a:endParaRPr lang="en-US" dirty="0"/>
          </a:p>
        </p:txBody>
      </p:sp>
      <p:cxnSp>
        <p:nvCxnSpPr>
          <p:cNvPr id="7" name="Straight Arrow Connector 6">
            <a:extLst>
              <a:ext uri="{FF2B5EF4-FFF2-40B4-BE49-F238E27FC236}">
                <a16:creationId xmlns:a16="http://schemas.microsoft.com/office/drawing/2014/main" id="{A717AB0C-1793-4092-81F0-370F4E2FF968}"/>
              </a:ext>
            </a:extLst>
          </p:cNvPr>
          <p:cNvCxnSpPr>
            <a:cxnSpLocks/>
            <a:stCxn id="5" idx="1"/>
          </p:cNvCxnSpPr>
          <p:nvPr/>
        </p:nvCxnSpPr>
        <p:spPr>
          <a:xfrm flipH="1">
            <a:off x="8462514" y="4608710"/>
            <a:ext cx="67286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30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1E3C-BF95-4A41-B590-229E5D300D71}"/>
              </a:ext>
            </a:extLst>
          </p:cNvPr>
          <p:cNvSpPr>
            <a:spLocks noGrp="1"/>
          </p:cNvSpPr>
          <p:nvPr>
            <p:ph type="title"/>
          </p:nvPr>
        </p:nvSpPr>
        <p:spPr/>
        <p:txBody>
          <a:bodyPr/>
          <a:lstStyle/>
          <a:p>
            <a:r>
              <a:rPr lang="lv-LV" dirty="0"/>
              <a:t>Digitālie tekstu resursi LNB</a:t>
            </a:r>
            <a:endParaRPr lang="en-US" dirty="0"/>
          </a:p>
        </p:txBody>
      </p:sp>
      <p:sp>
        <p:nvSpPr>
          <p:cNvPr id="3" name="Content Placeholder 2">
            <a:extLst>
              <a:ext uri="{FF2B5EF4-FFF2-40B4-BE49-F238E27FC236}">
                <a16:creationId xmlns:a16="http://schemas.microsoft.com/office/drawing/2014/main" id="{6B770BDD-E089-41F9-8264-AAC6C1615054}"/>
              </a:ext>
            </a:extLst>
          </p:cNvPr>
          <p:cNvSpPr>
            <a:spLocks noGrp="1"/>
          </p:cNvSpPr>
          <p:nvPr>
            <p:ph idx="1"/>
          </p:nvPr>
        </p:nvSpPr>
        <p:spPr>
          <a:xfrm>
            <a:off x="1097280" y="1845734"/>
            <a:ext cx="6140282" cy="4023360"/>
          </a:xfrm>
        </p:spPr>
        <p:txBody>
          <a:bodyPr/>
          <a:lstStyle/>
          <a:p>
            <a:r>
              <a:rPr lang="lv-LV" dirty="0"/>
              <a:t>Digitālās </a:t>
            </a:r>
            <a:r>
              <a:rPr lang="lv-LV" b="1" dirty="0"/>
              <a:t>grāmatas</a:t>
            </a:r>
            <a:r>
              <a:rPr lang="lv-LV" dirty="0"/>
              <a:t>:</a:t>
            </a:r>
          </a:p>
          <a:p>
            <a:pPr lvl="1"/>
            <a:r>
              <a:rPr lang="lv-LV" dirty="0" err="1"/>
              <a:t>Digitalizētas</a:t>
            </a:r>
            <a:r>
              <a:rPr lang="lv-LV" dirty="0"/>
              <a:t>: 13 000</a:t>
            </a:r>
          </a:p>
          <a:p>
            <a:pPr lvl="1"/>
            <a:r>
              <a:rPr lang="lv-LV" dirty="0"/>
              <a:t>Digitāli radītas: 8 000</a:t>
            </a:r>
          </a:p>
          <a:p>
            <a:endParaRPr lang="lv-LV" dirty="0"/>
          </a:p>
          <a:p>
            <a:endParaRPr lang="lv-LV" dirty="0"/>
          </a:p>
          <a:p>
            <a:r>
              <a:rPr lang="lv-LV" dirty="0"/>
              <a:t>Digitālā </a:t>
            </a:r>
            <a:r>
              <a:rPr lang="lv-LV" b="1" dirty="0"/>
              <a:t>periodika</a:t>
            </a:r>
            <a:r>
              <a:rPr lang="lv-LV" dirty="0"/>
              <a:t>:</a:t>
            </a:r>
          </a:p>
          <a:p>
            <a:pPr lvl="1"/>
            <a:r>
              <a:rPr lang="lv-LV" dirty="0" err="1"/>
              <a:t>Digitalizēta</a:t>
            </a:r>
            <a:r>
              <a:rPr lang="lv-LV" dirty="0"/>
              <a:t>: 650 000 numuri (~1 500 nosaukumu komplekti)</a:t>
            </a:r>
          </a:p>
          <a:p>
            <a:pPr lvl="1"/>
            <a:r>
              <a:rPr lang="lv-LV" dirty="0"/>
              <a:t>Digitāli radīta: 90 000 numuri</a:t>
            </a:r>
            <a:endParaRPr lang="en-US" dirty="0"/>
          </a:p>
        </p:txBody>
      </p:sp>
      <p:pic>
        <p:nvPicPr>
          <p:cNvPr id="4" name="Picture 3">
            <a:extLst>
              <a:ext uri="{FF2B5EF4-FFF2-40B4-BE49-F238E27FC236}">
                <a16:creationId xmlns:a16="http://schemas.microsoft.com/office/drawing/2014/main" id="{F4473658-1752-41B4-882C-13BA31813C10}"/>
              </a:ext>
            </a:extLst>
          </p:cNvPr>
          <p:cNvPicPr>
            <a:picLocks noChangeAspect="1"/>
          </p:cNvPicPr>
          <p:nvPr/>
        </p:nvPicPr>
        <p:blipFill>
          <a:blip r:embed="rId2"/>
          <a:stretch>
            <a:fillRect/>
          </a:stretch>
        </p:blipFill>
        <p:spPr>
          <a:xfrm>
            <a:off x="7921565" y="1802161"/>
            <a:ext cx="3059861" cy="199887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E08ACC2-FD64-4EB5-A147-739E56741314}"/>
              </a:ext>
            </a:extLst>
          </p:cNvPr>
          <p:cNvPicPr>
            <a:picLocks noChangeAspect="1"/>
          </p:cNvPicPr>
          <p:nvPr/>
        </p:nvPicPr>
        <p:blipFill>
          <a:blip r:embed="rId3"/>
          <a:stretch>
            <a:fillRect/>
          </a:stretch>
        </p:blipFill>
        <p:spPr>
          <a:xfrm>
            <a:off x="7921565" y="4039588"/>
            <a:ext cx="3059861" cy="2104588"/>
          </a:xfrm>
          <a:prstGeom prst="rect">
            <a:avLst/>
          </a:prstGeom>
        </p:spPr>
      </p:pic>
      <p:sp>
        <p:nvSpPr>
          <p:cNvPr id="6" name="Rectangle 5">
            <a:extLst>
              <a:ext uri="{FF2B5EF4-FFF2-40B4-BE49-F238E27FC236}">
                <a16:creationId xmlns:a16="http://schemas.microsoft.com/office/drawing/2014/main" id="{CC5AB5A7-D124-44BB-AAD9-2BC52D4A5AD3}"/>
              </a:ext>
            </a:extLst>
          </p:cNvPr>
          <p:cNvSpPr/>
          <p:nvPr/>
        </p:nvSpPr>
        <p:spPr>
          <a:xfrm>
            <a:off x="5248091" y="5774844"/>
            <a:ext cx="2541208" cy="369332"/>
          </a:xfrm>
          <a:prstGeom prst="rect">
            <a:avLst/>
          </a:prstGeom>
        </p:spPr>
        <p:txBody>
          <a:bodyPr wrap="none">
            <a:spAutoFit/>
          </a:bodyPr>
          <a:lstStyle/>
          <a:p>
            <a:r>
              <a:rPr lang="en-US">
                <a:hlinkClick r:id="rId4"/>
              </a:rPr>
              <a:t>http://www.periodika.lv/</a:t>
            </a:r>
            <a:endParaRPr lang="en-US" dirty="0"/>
          </a:p>
        </p:txBody>
      </p:sp>
      <p:sp>
        <p:nvSpPr>
          <p:cNvPr id="7" name="Rectangle 6">
            <a:extLst>
              <a:ext uri="{FF2B5EF4-FFF2-40B4-BE49-F238E27FC236}">
                <a16:creationId xmlns:a16="http://schemas.microsoft.com/office/drawing/2014/main" id="{E8B3B9DA-191F-4ED8-9B13-7F931FA75CDC}"/>
              </a:ext>
            </a:extLst>
          </p:cNvPr>
          <p:cNvSpPr/>
          <p:nvPr/>
        </p:nvSpPr>
        <p:spPr>
          <a:xfrm>
            <a:off x="5331382" y="3431703"/>
            <a:ext cx="2457917" cy="369332"/>
          </a:xfrm>
          <a:prstGeom prst="rect">
            <a:avLst/>
          </a:prstGeom>
        </p:spPr>
        <p:txBody>
          <a:bodyPr wrap="none">
            <a:spAutoFit/>
          </a:bodyPr>
          <a:lstStyle/>
          <a:p>
            <a:r>
              <a:rPr lang="en-US" dirty="0">
                <a:hlinkClick r:id="rId5"/>
              </a:rPr>
              <a:t>http://gramatas.lndb.lv/</a:t>
            </a:r>
            <a:endParaRPr lang="en-US" dirty="0"/>
          </a:p>
        </p:txBody>
      </p:sp>
      <p:sp>
        <p:nvSpPr>
          <p:cNvPr id="8" name="Arrow: Right 7">
            <a:extLst>
              <a:ext uri="{FF2B5EF4-FFF2-40B4-BE49-F238E27FC236}">
                <a16:creationId xmlns:a16="http://schemas.microsoft.com/office/drawing/2014/main" id="{92EA70AA-1E24-4925-B9C8-C4CC6B78203E}"/>
              </a:ext>
            </a:extLst>
          </p:cNvPr>
          <p:cNvSpPr/>
          <p:nvPr/>
        </p:nvSpPr>
        <p:spPr>
          <a:xfrm>
            <a:off x="3526769" y="2242867"/>
            <a:ext cx="181155" cy="181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9E523F0-113B-4F06-8D04-DBB265069431}"/>
              </a:ext>
            </a:extLst>
          </p:cNvPr>
          <p:cNvSpPr/>
          <p:nvPr/>
        </p:nvSpPr>
        <p:spPr>
          <a:xfrm>
            <a:off x="7188673" y="4235569"/>
            <a:ext cx="181155" cy="181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554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605FA-E2BE-4FCB-9F01-C06568D63AE9}"/>
              </a:ext>
            </a:extLst>
          </p:cNvPr>
          <p:cNvSpPr>
            <a:spLocks noGrp="1"/>
          </p:cNvSpPr>
          <p:nvPr>
            <p:ph type="ctrTitle"/>
          </p:nvPr>
        </p:nvSpPr>
        <p:spPr/>
        <p:txBody>
          <a:bodyPr/>
          <a:lstStyle/>
          <a:p>
            <a:r>
              <a:rPr lang="lv-LV" dirty="0"/>
              <a:t>Paldies!</a:t>
            </a:r>
            <a:endParaRPr lang="en-US" dirty="0"/>
          </a:p>
        </p:txBody>
      </p:sp>
      <p:sp>
        <p:nvSpPr>
          <p:cNvPr id="5" name="Subtitle 4">
            <a:extLst>
              <a:ext uri="{FF2B5EF4-FFF2-40B4-BE49-F238E27FC236}">
                <a16:creationId xmlns:a16="http://schemas.microsoft.com/office/drawing/2014/main" id="{017657FB-8006-431A-A5CD-CA51E4B8DBCC}"/>
              </a:ext>
            </a:extLst>
          </p:cNvPr>
          <p:cNvSpPr>
            <a:spLocks noGrp="1"/>
          </p:cNvSpPr>
          <p:nvPr>
            <p:ph type="subTitle" idx="1"/>
          </p:nvPr>
        </p:nvSpPr>
        <p:spPr/>
        <p:txBody>
          <a:bodyPr>
            <a:normAutofit/>
          </a:bodyPr>
          <a:lstStyle/>
          <a:p>
            <a:r>
              <a:rPr lang="lv-LV" b="1" dirty="0"/>
              <a:t>Artūrs Žogla, </a:t>
            </a:r>
            <a:r>
              <a:rPr lang="lv-LV" b="1" dirty="0">
                <a:hlinkClick r:id="rId2"/>
              </a:rPr>
              <a:t>arturs.zogla@lnb.lv</a:t>
            </a:r>
            <a:endParaRPr lang="lv-LV" b="1" dirty="0"/>
          </a:p>
          <a:p>
            <a:r>
              <a:rPr lang="lv-LV" dirty="0"/>
              <a:t>Digitālās bibliotēkas vadītājs, LNB</a:t>
            </a:r>
            <a:endParaRPr lang="en-US" dirty="0"/>
          </a:p>
          <a:p>
            <a:endParaRPr lang="en-US" dirty="0"/>
          </a:p>
        </p:txBody>
      </p:sp>
    </p:spTree>
    <p:extLst>
      <p:ext uri="{BB962C8B-B14F-4D97-AF65-F5344CB8AC3E}">
        <p14:creationId xmlns:p14="http://schemas.microsoft.com/office/powerpoint/2010/main" val="335288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D92B-3E5E-4C69-9198-3F73ADCE4885}"/>
              </a:ext>
            </a:extLst>
          </p:cNvPr>
          <p:cNvSpPr>
            <a:spLocks noGrp="1"/>
          </p:cNvSpPr>
          <p:nvPr>
            <p:ph type="title"/>
          </p:nvPr>
        </p:nvSpPr>
        <p:spPr/>
        <p:txBody>
          <a:bodyPr/>
          <a:lstStyle/>
          <a:p>
            <a:r>
              <a:rPr lang="lv-LV" dirty="0" err="1"/>
              <a:t>Digitalizēto</a:t>
            </a:r>
            <a:r>
              <a:rPr lang="lv-LV" dirty="0"/>
              <a:t> tekstu pieejamība</a:t>
            </a:r>
            <a:endParaRPr lang="en-US" dirty="0"/>
          </a:p>
        </p:txBody>
      </p:sp>
      <p:sp>
        <p:nvSpPr>
          <p:cNvPr id="3" name="Content Placeholder 2">
            <a:extLst>
              <a:ext uri="{FF2B5EF4-FFF2-40B4-BE49-F238E27FC236}">
                <a16:creationId xmlns:a16="http://schemas.microsoft.com/office/drawing/2014/main" id="{7F7AC923-451D-4A56-9E50-33A60CDA8238}"/>
              </a:ext>
            </a:extLst>
          </p:cNvPr>
          <p:cNvSpPr>
            <a:spLocks noGrp="1"/>
          </p:cNvSpPr>
          <p:nvPr>
            <p:ph idx="1"/>
          </p:nvPr>
        </p:nvSpPr>
        <p:spPr/>
        <p:txBody>
          <a:bodyPr>
            <a:normAutofit/>
          </a:bodyPr>
          <a:lstStyle/>
          <a:p>
            <a:r>
              <a:rPr lang="lv-LV" dirty="0"/>
              <a:t>Kopš 2020. gada marta – licences līgums ar AKKA/LAA</a:t>
            </a:r>
          </a:p>
          <a:p>
            <a:pPr lvl="1"/>
            <a:r>
              <a:rPr lang="lv-LV" dirty="0" err="1"/>
              <a:t>Digitalizētās</a:t>
            </a:r>
            <a:r>
              <a:rPr lang="lv-LV" dirty="0"/>
              <a:t> grāmatas un periodika brīvi pieejamas LNB kolekcijās</a:t>
            </a:r>
          </a:p>
          <a:p>
            <a:pPr lvl="1"/>
            <a:endParaRPr lang="lv-LV" dirty="0"/>
          </a:p>
          <a:p>
            <a:pPr lvl="1"/>
            <a:r>
              <a:rPr lang="lv-LV" dirty="0"/>
              <a:t>Publiski pieejamie darbi: ar lejupielādi</a:t>
            </a:r>
          </a:p>
          <a:p>
            <a:pPr lvl="1"/>
            <a:r>
              <a:rPr lang="lv-LV" dirty="0"/>
              <a:t>Ar autortiesībām aizsargātie: bez lejupielādes</a:t>
            </a:r>
          </a:p>
          <a:p>
            <a:r>
              <a:rPr lang="lv-LV" dirty="0"/>
              <a:t>Brīvpieejas licence pagarināta līdz 2023. gada beigām</a:t>
            </a:r>
          </a:p>
          <a:p>
            <a:endParaRPr lang="lv-LV" dirty="0"/>
          </a:p>
          <a:p>
            <a:r>
              <a:rPr lang="lv-LV" dirty="0"/>
              <a:t>ES direktīva </a:t>
            </a:r>
            <a:r>
              <a:rPr lang="lv-LV" i="1" dirty="0"/>
              <a:t>2019/790 par autortiesībām un blakustiesībām digitālajā vienotajā tirgū</a:t>
            </a:r>
          </a:p>
          <a:p>
            <a:pPr lvl="1"/>
            <a:r>
              <a:rPr lang="lv-LV" dirty="0"/>
              <a:t>Brīvāka satura izmantošana </a:t>
            </a:r>
            <a:r>
              <a:rPr lang="lv-LV" dirty="0" err="1"/>
              <a:t>tekstizracē</a:t>
            </a:r>
            <a:r>
              <a:rPr lang="lv-LV" dirty="0"/>
              <a:t>, </a:t>
            </a:r>
            <a:r>
              <a:rPr lang="lv-LV" dirty="0" err="1"/>
              <a:t>datizracē</a:t>
            </a:r>
            <a:r>
              <a:rPr lang="lv-LV" dirty="0"/>
              <a:t>, </a:t>
            </a:r>
            <a:r>
              <a:rPr lang="lv-LV" dirty="0" err="1"/>
              <a:t>mašīnmācīšanās</a:t>
            </a:r>
            <a:r>
              <a:rPr lang="lv-LV" dirty="0"/>
              <a:t> tehnoloģiju attīstībā</a:t>
            </a:r>
          </a:p>
          <a:p>
            <a:pPr lvl="1"/>
            <a:r>
              <a:rPr lang="lv-LV" dirty="0"/>
              <a:t>Plašāka satura izmantošana pētniecībā un izglītībā</a:t>
            </a:r>
            <a:endParaRPr lang="en-US" dirty="0"/>
          </a:p>
        </p:txBody>
      </p:sp>
    </p:spTree>
    <p:extLst>
      <p:ext uri="{BB962C8B-B14F-4D97-AF65-F5344CB8AC3E}">
        <p14:creationId xmlns:p14="http://schemas.microsoft.com/office/powerpoint/2010/main" val="275734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lv-LV" altLang="lv-LV"/>
              <a:t>Digitalizācijas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1098427"/>
              </p:ext>
            </p:extLst>
          </p:nvPr>
        </p:nvGraphicFramePr>
        <p:xfrm>
          <a:off x="1439092" y="3413288"/>
          <a:ext cx="8712968" cy="2044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70" name="Picture 6" descr="C:\Users\Capital\AppData\Local\Microsoft\Windows\Temporary Internet Files\Content.IE5\Q2JDD4Y2\MC90029903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7885" y="5043127"/>
            <a:ext cx="1312471" cy="97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30+ Old (Vintage) Newspaper Templates - Free (Word,PDF) » Template Republic">
            <a:extLst>
              <a:ext uri="{FF2B5EF4-FFF2-40B4-BE49-F238E27FC236}">
                <a16:creationId xmlns:a16="http://schemas.microsoft.com/office/drawing/2014/main" id="{FCA54DFF-3A77-4515-8766-AD97A5A274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6865" y="2004778"/>
            <a:ext cx="1594162" cy="188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5C7E-023C-4C59-A0B5-5A579F72421E}"/>
              </a:ext>
            </a:extLst>
          </p:cNvPr>
          <p:cNvSpPr>
            <a:spLocks noGrp="1"/>
          </p:cNvSpPr>
          <p:nvPr>
            <p:ph type="title"/>
          </p:nvPr>
        </p:nvSpPr>
        <p:spPr/>
        <p:txBody>
          <a:bodyPr/>
          <a:lstStyle/>
          <a:p>
            <a:r>
              <a:rPr lang="lv-LV" dirty="0"/>
              <a:t>Segmentēšana</a:t>
            </a:r>
            <a:endParaRPr lang="en-US" dirty="0"/>
          </a:p>
        </p:txBody>
      </p:sp>
      <p:pic>
        <p:nvPicPr>
          <p:cNvPr id="9" name="Picture 8">
            <a:extLst>
              <a:ext uri="{FF2B5EF4-FFF2-40B4-BE49-F238E27FC236}">
                <a16:creationId xmlns:a16="http://schemas.microsoft.com/office/drawing/2014/main" id="{F2578BA1-B859-4C9C-97E9-C7DBCF48EC8B}"/>
              </a:ext>
            </a:extLst>
          </p:cNvPr>
          <p:cNvPicPr>
            <a:picLocks noChangeAspect="1"/>
          </p:cNvPicPr>
          <p:nvPr/>
        </p:nvPicPr>
        <p:blipFill>
          <a:blip r:embed="rId2"/>
          <a:stretch>
            <a:fillRect/>
          </a:stretch>
        </p:blipFill>
        <p:spPr>
          <a:xfrm>
            <a:off x="1097280" y="1854361"/>
            <a:ext cx="5473460" cy="3915835"/>
          </a:xfrm>
          <a:prstGeom prst="rect">
            <a:avLst/>
          </a:prstGeom>
        </p:spPr>
      </p:pic>
      <p:sp>
        <p:nvSpPr>
          <p:cNvPr id="10" name="Rectangle 9">
            <a:extLst>
              <a:ext uri="{FF2B5EF4-FFF2-40B4-BE49-F238E27FC236}">
                <a16:creationId xmlns:a16="http://schemas.microsoft.com/office/drawing/2014/main" id="{181452A3-6729-413A-AF45-9D252CFE0F19}"/>
              </a:ext>
            </a:extLst>
          </p:cNvPr>
          <p:cNvSpPr/>
          <p:nvPr/>
        </p:nvSpPr>
        <p:spPr>
          <a:xfrm>
            <a:off x="6964592" y="2513304"/>
            <a:ext cx="4172104" cy="307777"/>
          </a:xfrm>
          <a:prstGeom prst="rect">
            <a:avLst/>
          </a:prstGeom>
        </p:spPr>
        <p:txBody>
          <a:bodyPr wrap="square">
            <a:spAutoFit/>
          </a:bodyPr>
          <a:lstStyle/>
          <a:p>
            <a:r>
              <a:rPr lang="en-US" sz="1400" b="1" dirty="0" err="1">
                <a:solidFill>
                  <a:srgbClr val="1A1AA6"/>
                </a:solidFill>
                <a:latin typeface="Courier New" panose="02070309020205020404" pitchFamily="49" charset="0"/>
              </a:rPr>
              <a:t>Ludzā</a:t>
            </a:r>
            <a:r>
              <a:rPr lang="en-US" sz="1400" b="1" dirty="0">
                <a:solidFill>
                  <a:srgbClr val="1A1AA6"/>
                </a:solidFill>
                <a:latin typeface="Courier New" panose="02070309020205020404" pitchFamily="49" charset="0"/>
              </a:rPr>
              <a:t> </a:t>
            </a:r>
            <a:r>
              <a:rPr lang="en-US" sz="1400" b="1" dirty="0" err="1">
                <a:solidFill>
                  <a:srgbClr val="1A1AA6"/>
                </a:solidFill>
                <a:latin typeface="Courier New" panose="02070309020205020404" pitchFamily="49" charset="0"/>
              </a:rPr>
              <a:t>atrod</a:t>
            </a:r>
            <a:r>
              <a:rPr lang="en-US" sz="1400" b="1" dirty="0">
                <a:solidFill>
                  <a:srgbClr val="1A1AA6"/>
                </a:solidFill>
                <a:latin typeface="Courier New" panose="02070309020205020404" pitchFamily="49" charset="0"/>
              </a:rPr>
              <a:t> </a:t>
            </a:r>
            <a:r>
              <a:rPr lang="en-US" sz="1400" b="1" dirty="0" err="1">
                <a:solidFill>
                  <a:srgbClr val="1A1AA6"/>
                </a:solidFill>
                <a:latin typeface="Courier New" panose="02070309020205020404" pitchFamily="49" charset="0"/>
              </a:rPr>
              <a:t>spēcīgu</a:t>
            </a:r>
            <a:r>
              <a:rPr lang="en-US" sz="1400" b="1" dirty="0">
                <a:solidFill>
                  <a:srgbClr val="1A1AA6"/>
                </a:solidFill>
                <a:latin typeface="Courier New" panose="02070309020205020404" pitchFamily="49" charset="0"/>
              </a:rPr>
              <a:t> </a:t>
            </a:r>
            <a:r>
              <a:rPr lang="en-US" sz="1400" b="1" dirty="0" err="1">
                <a:solidFill>
                  <a:srgbClr val="1A1AA6"/>
                </a:solidFill>
                <a:latin typeface="Courier New" panose="02070309020205020404" pitchFamily="49" charset="0"/>
              </a:rPr>
              <a:t>radioaktīvu</a:t>
            </a:r>
            <a:r>
              <a:rPr lang="en-US" sz="1400" b="1" dirty="0">
                <a:solidFill>
                  <a:srgbClr val="1A1AA6"/>
                </a:solidFill>
                <a:latin typeface="Courier New" panose="02070309020205020404" pitchFamily="49" charset="0"/>
              </a:rPr>
              <a:t> </a:t>
            </a:r>
            <a:r>
              <a:rPr lang="en-US" sz="1400" b="1" dirty="0" err="1">
                <a:solidFill>
                  <a:srgbClr val="1A1AA6"/>
                </a:solidFill>
                <a:latin typeface="Courier New" panose="02070309020205020404" pitchFamily="49" charset="0"/>
              </a:rPr>
              <a:t>vielu</a:t>
            </a:r>
            <a:endParaRPr lang="en-US" sz="1400" b="1" dirty="0"/>
          </a:p>
        </p:txBody>
      </p:sp>
      <p:sp>
        <p:nvSpPr>
          <p:cNvPr id="11" name="Rectangle 10">
            <a:extLst>
              <a:ext uri="{FF2B5EF4-FFF2-40B4-BE49-F238E27FC236}">
                <a16:creationId xmlns:a16="http://schemas.microsoft.com/office/drawing/2014/main" id="{BAC39238-F4C1-41FD-9B2B-FC05FD56DBF3}"/>
              </a:ext>
            </a:extLst>
          </p:cNvPr>
          <p:cNvSpPr/>
          <p:nvPr/>
        </p:nvSpPr>
        <p:spPr>
          <a:xfrm>
            <a:off x="6964592" y="2804074"/>
            <a:ext cx="1791213" cy="307777"/>
          </a:xfrm>
          <a:prstGeom prst="rect">
            <a:avLst/>
          </a:prstGeom>
        </p:spPr>
        <p:txBody>
          <a:bodyPr wrap="square">
            <a:spAutoFit/>
          </a:bodyPr>
          <a:lstStyle/>
          <a:p>
            <a:r>
              <a:rPr lang="en-US" sz="1400" i="1" dirty="0">
                <a:solidFill>
                  <a:srgbClr val="000000"/>
                </a:solidFill>
                <a:latin typeface="Courier New" panose="02070309020205020404" pitchFamily="49" charset="0"/>
              </a:rPr>
              <a:t>Edgars </a:t>
            </a:r>
            <a:r>
              <a:rPr lang="en-US" sz="1400" i="1" dirty="0" err="1">
                <a:solidFill>
                  <a:srgbClr val="000000"/>
                </a:solidFill>
                <a:latin typeface="Courier New" panose="02070309020205020404" pitchFamily="49" charset="0"/>
              </a:rPr>
              <a:t>Galzons</a:t>
            </a:r>
            <a:endParaRPr lang="en-US" sz="1400" i="1" dirty="0"/>
          </a:p>
        </p:txBody>
      </p:sp>
      <p:sp>
        <p:nvSpPr>
          <p:cNvPr id="12" name="Rectangle 11">
            <a:extLst>
              <a:ext uri="{FF2B5EF4-FFF2-40B4-BE49-F238E27FC236}">
                <a16:creationId xmlns:a16="http://schemas.microsoft.com/office/drawing/2014/main" id="{C10B2BFD-63A8-4D82-A279-B598AF46EF85}"/>
              </a:ext>
            </a:extLst>
          </p:cNvPr>
          <p:cNvSpPr/>
          <p:nvPr/>
        </p:nvSpPr>
        <p:spPr>
          <a:xfrm>
            <a:off x="6973217" y="3085973"/>
            <a:ext cx="4414795" cy="2292935"/>
          </a:xfrm>
          <a:prstGeom prst="rect">
            <a:avLst/>
          </a:prstGeom>
          <a:ln>
            <a:solidFill>
              <a:schemeClr val="tx2"/>
            </a:solidFill>
          </a:ln>
        </p:spPr>
        <p:txBody>
          <a:bodyPr wrap="square">
            <a:spAutoFit/>
          </a:bodyPr>
          <a:lstStyle/>
          <a:p>
            <a:r>
              <a:rPr lang="lv-LV" sz="1100" dirty="0">
                <a:solidFill>
                  <a:srgbClr val="000000"/>
                </a:solidFill>
                <a:latin typeface="Courier New" panose="02070309020205020404" pitchFamily="49" charset="0"/>
              </a:rPr>
              <a:t>Rīga, 3.maijs. Ceturtdien Ludzā kādā dzīvoklī tika atrasta spēcīga radioaktīva viela, kuras starojums vairākas reizes pārsniedz pieļaujamo normu, tā piektdien preses konferencē paziņoja Latvijas kriminālpolicijas priekšnieks Aloizs Blonskis. Kā Dienai pastāsta Ludzas kriminālpolicijas izziņas vecākais inspektors Aleksandrs Narņickis, ceturtdien, 2.maijā, Ludzā, Parka ielā, kādā dzīvoklī tika atrasti divi 4—6 centimetrus gari pagaidām nenoskaidrotas radioaktīvas vielas stienīši. Latvijas kriminālpolicijas</a:t>
            </a:r>
            <a:r>
              <a:rPr lang="lv-LV" sz="900" dirty="0">
                <a:solidFill>
                  <a:srgbClr val="000000"/>
                </a:solidFill>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priekšnieks</a:t>
            </a:r>
            <a:r>
              <a:rPr lang="en-US" sz="1100" dirty="0">
                <a:latin typeface="Courier New" panose="02070309020205020404" pitchFamily="49" charset="0"/>
                <a:cs typeface="Courier New" panose="02070309020205020404" pitchFamily="49" charset="0"/>
              </a:rPr>
              <a:t> A</a:t>
            </a:r>
            <a:r>
              <a:rPr lang="lv-LV"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Blonskis</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izteicās</a:t>
            </a:r>
            <a:r>
              <a:rPr lang="en-US" sz="1100" dirty="0">
                <a:latin typeface="Courier New" panose="02070309020205020404" pitchFamily="49" charset="0"/>
                <a:cs typeface="Courier New" panose="02070309020205020404" pitchFamily="49" charset="0"/>
              </a:rPr>
              <a:t>, ka </a:t>
            </a:r>
            <a:r>
              <a:rPr lang="en-US" sz="1100" dirty="0" err="1">
                <a:latin typeface="Courier New" panose="02070309020205020404" pitchFamily="49" charset="0"/>
                <a:cs typeface="Courier New" panose="02070309020205020404" pitchFamily="49" charset="0"/>
              </a:rPr>
              <a:t>ši</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viela</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iespējams</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ir</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urāns</a:t>
            </a:r>
            <a:r>
              <a:rPr lang="lv-LV" sz="1100" dirty="0">
                <a:latin typeface="Courier New" panose="02070309020205020404" pitchFamily="49" charset="0"/>
                <a:cs typeface="Courier New" panose="02070309020205020404" pitchFamily="49" charset="0"/>
              </a:rPr>
              <a:t>.</a:t>
            </a:r>
            <a:endParaRPr lang="en-US" sz="1100" dirty="0">
              <a:latin typeface="Courier New" panose="02070309020205020404" pitchFamily="49" charset="0"/>
              <a:cs typeface="Courier New" panose="02070309020205020404" pitchFamily="49" charset="0"/>
            </a:endParaRPr>
          </a:p>
        </p:txBody>
      </p:sp>
      <p:sp>
        <p:nvSpPr>
          <p:cNvPr id="16" name="Speech Bubble: Rectangle with Corners Rounded 15">
            <a:extLst>
              <a:ext uri="{FF2B5EF4-FFF2-40B4-BE49-F238E27FC236}">
                <a16:creationId xmlns:a16="http://schemas.microsoft.com/office/drawing/2014/main" id="{BB9B4961-4230-450C-946A-20A9B8C2A0D3}"/>
              </a:ext>
            </a:extLst>
          </p:cNvPr>
          <p:cNvSpPr/>
          <p:nvPr/>
        </p:nvSpPr>
        <p:spPr>
          <a:xfrm>
            <a:off x="6964591" y="5695556"/>
            <a:ext cx="4862224" cy="517585"/>
          </a:xfrm>
          <a:prstGeom prst="wedgeRoundRectCallout">
            <a:avLst>
              <a:gd name="adj1" fmla="val -13780"/>
              <a:gd name="adj2" fmla="val -10083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b="1" dirty="0">
                <a:solidFill>
                  <a:schemeClr val="tx1"/>
                </a:solidFill>
              </a:rPr>
              <a:t>ABBYY </a:t>
            </a:r>
            <a:r>
              <a:rPr lang="lv-LV" b="1" dirty="0" err="1">
                <a:solidFill>
                  <a:schemeClr val="tx1"/>
                </a:solidFill>
              </a:rPr>
              <a:t>Finereader</a:t>
            </a:r>
            <a:r>
              <a:rPr lang="lv-LV" b="1" dirty="0">
                <a:solidFill>
                  <a:schemeClr val="tx1"/>
                </a:solidFill>
              </a:rPr>
              <a:t> </a:t>
            </a:r>
            <a:r>
              <a:rPr lang="lv-LV" dirty="0">
                <a:solidFill>
                  <a:schemeClr val="tx1"/>
                </a:solidFill>
              </a:rPr>
              <a:t>un </a:t>
            </a:r>
            <a:r>
              <a:rPr lang="lv-LV" b="1" dirty="0" err="1">
                <a:solidFill>
                  <a:schemeClr val="tx1"/>
                </a:solidFill>
              </a:rPr>
              <a:t>Tesseract</a:t>
            </a:r>
            <a:r>
              <a:rPr lang="lv-LV" dirty="0">
                <a:solidFill>
                  <a:schemeClr val="tx1"/>
                </a:solidFill>
              </a:rPr>
              <a:t> teksta atpazīšana</a:t>
            </a:r>
            <a:endParaRPr lang="en-US" dirty="0">
              <a:solidFill>
                <a:schemeClr val="tx1"/>
              </a:solidFill>
            </a:endParaRPr>
          </a:p>
        </p:txBody>
      </p:sp>
      <p:sp>
        <p:nvSpPr>
          <p:cNvPr id="17" name="Speech Bubble: Rectangle with Corners Rounded 16">
            <a:extLst>
              <a:ext uri="{FF2B5EF4-FFF2-40B4-BE49-F238E27FC236}">
                <a16:creationId xmlns:a16="http://schemas.microsoft.com/office/drawing/2014/main" id="{C1DBA1A2-71C8-4A93-BAF7-F0A200FCCB58}"/>
              </a:ext>
            </a:extLst>
          </p:cNvPr>
          <p:cNvSpPr/>
          <p:nvPr/>
        </p:nvSpPr>
        <p:spPr>
          <a:xfrm>
            <a:off x="6964591" y="1863288"/>
            <a:ext cx="4862224" cy="331285"/>
          </a:xfrm>
          <a:prstGeom prst="wedgeRoundRectCallout">
            <a:avLst>
              <a:gd name="adj1" fmla="val 3784"/>
              <a:gd name="adj2" fmla="val 15613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400" i="1" dirty="0">
                <a:solidFill>
                  <a:schemeClr val="tx1"/>
                </a:solidFill>
              </a:rPr>
              <a:t>Nosaukumi, attēlu paraksti, autori </a:t>
            </a:r>
            <a:r>
              <a:rPr lang="lv-LV" sz="1400" dirty="0">
                <a:solidFill>
                  <a:schemeClr val="tx1"/>
                </a:solidFill>
              </a:rPr>
              <a:t>– </a:t>
            </a:r>
            <a:r>
              <a:rPr lang="lv-LV" sz="1400" b="1" dirty="0">
                <a:solidFill>
                  <a:schemeClr val="tx1"/>
                </a:solidFill>
              </a:rPr>
              <a:t>manuāli salabots teksts</a:t>
            </a:r>
            <a:endParaRPr lang="en-US" sz="1400" b="1" dirty="0">
              <a:solidFill>
                <a:schemeClr val="tx1"/>
              </a:solidFill>
            </a:endParaRPr>
          </a:p>
        </p:txBody>
      </p:sp>
      <p:sp>
        <p:nvSpPr>
          <p:cNvPr id="18" name="TextBox 17">
            <a:extLst>
              <a:ext uri="{FF2B5EF4-FFF2-40B4-BE49-F238E27FC236}">
                <a16:creationId xmlns:a16="http://schemas.microsoft.com/office/drawing/2014/main" id="{AFE51F3E-D900-497C-8CA4-3A988C3B7563}"/>
              </a:ext>
            </a:extLst>
          </p:cNvPr>
          <p:cNvSpPr txBox="1"/>
          <p:nvPr/>
        </p:nvSpPr>
        <p:spPr>
          <a:xfrm>
            <a:off x="1673768" y="5825680"/>
            <a:ext cx="4554504" cy="369332"/>
          </a:xfrm>
          <a:prstGeom prst="rect">
            <a:avLst/>
          </a:prstGeom>
          <a:noFill/>
        </p:spPr>
        <p:txBody>
          <a:bodyPr wrap="square" rtlCol="0">
            <a:spAutoFit/>
          </a:bodyPr>
          <a:lstStyle/>
          <a:p>
            <a:r>
              <a:rPr lang="lv-LV" i="1" dirty="0"/>
              <a:t>CCS </a:t>
            </a:r>
            <a:r>
              <a:rPr lang="lv-LV" i="1" dirty="0" err="1"/>
              <a:t>docWorks</a:t>
            </a:r>
            <a:r>
              <a:rPr lang="lv-LV" i="1" dirty="0"/>
              <a:t> </a:t>
            </a:r>
            <a:r>
              <a:rPr lang="lv-LV" dirty="0"/>
              <a:t>segmentēšanas programmatūra</a:t>
            </a:r>
            <a:endParaRPr lang="en-US" dirty="0"/>
          </a:p>
        </p:txBody>
      </p:sp>
    </p:spTree>
    <p:extLst>
      <p:ext uri="{BB962C8B-B14F-4D97-AF65-F5344CB8AC3E}">
        <p14:creationId xmlns:p14="http://schemas.microsoft.com/office/powerpoint/2010/main" val="229776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D9A0-6BA9-4859-9EA5-43D9C88A8C01}"/>
              </a:ext>
            </a:extLst>
          </p:cNvPr>
          <p:cNvSpPr>
            <a:spLocks noGrp="1"/>
          </p:cNvSpPr>
          <p:nvPr>
            <p:ph type="title"/>
          </p:nvPr>
        </p:nvSpPr>
        <p:spPr/>
        <p:txBody>
          <a:bodyPr/>
          <a:lstStyle/>
          <a:p>
            <a:r>
              <a:rPr lang="lv-LV" dirty="0"/>
              <a:t>Teksta atpazīšana</a:t>
            </a:r>
            <a:endParaRPr lang="en-US" dirty="0"/>
          </a:p>
        </p:txBody>
      </p:sp>
      <p:graphicFrame>
        <p:nvGraphicFramePr>
          <p:cNvPr id="4" name="Content Placeholder 3">
            <a:extLst>
              <a:ext uri="{FF2B5EF4-FFF2-40B4-BE49-F238E27FC236}">
                <a16:creationId xmlns:a16="http://schemas.microsoft.com/office/drawing/2014/main" id="{0D02B544-C8E2-44AD-AD0E-CF01DD9C984E}"/>
              </a:ext>
            </a:extLst>
          </p:cNvPr>
          <p:cNvGraphicFramePr>
            <a:graphicFrameLocks noGrp="1"/>
          </p:cNvGraphicFramePr>
          <p:nvPr>
            <p:ph idx="1"/>
            <p:extLst>
              <p:ext uri="{D42A27DB-BD31-4B8C-83A1-F6EECF244321}">
                <p14:modId xmlns:p14="http://schemas.microsoft.com/office/powerpoint/2010/main" val="1003874928"/>
              </p:ext>
            </p:extLst>
          </p:nvPr>
        </p:nvGraphicFramePr>
        <p:xfrm>
          <a:off x="1096963" y="2072198"/>
          <a:ext cx="4548463" cy="1483360"/>
        </p:xfrm>
        <a:graphic>
          <a:graphicData uri="http://schemas.openxmlformats.org/drawingml/2006/table">
            <a:tbl>
              <a:tblPr firstRow="1" bandRow="1">
                <a:tableStyleId>{5C22544A-7EE6-4342-B048-85BDC9FD1C3A}</a:tableStyleId>
              </a:tblPr>
              <a:tblGrid>
                <a:gridCol w="1964289">
                  <a:extLst>
                    <a:ext uri="{9D8B030D-6E8A-4147-A177-3AD203B41FA5}">
                      <a16:colId xmlns:a16="http://schemas.microsoft.com/office/drawing/2014/main" val="1344337098"/>
                    </a:ext>
                  </a:extLst>
                </a:gridCol>
                <a:gridCol w="2584174">
                  <a:extLst>
                    <a:ext uri="{9D8B030D-6E8A-4147-A177-3AD203B41FA5}">
                      <a16:colId xmlns:a16="http://schemas.microsoft.com/office/drawing/2014/main" val="210726333"/>
                    </a:ext>
                  </a:extLst>
                </a:gridCol>
              </a:tblGrid>
              <a:tr h="370840">
                <a:tc>
                  <a:txBody>
                    <a:bodyPr/>
                    <a:lstStyle/>
                    <a:p>
                      <a:r>
                        <a:rPr lang="lv-LV" sz="1800" b="1" dirty="0"/>
                        <a:t>Teksta formāts</a:t>
                      </a:r>
                      <a:endParaRPr lang="en-US" sz="1800" b="1" dirty="0"/>
                    </a:p>
                  </a:txBody>
                  <a:tcPr/>
                </a:tc>
                <a:tc>
                  <a:txBody>
                    <a:bodyPr/>
                    <a:lstStyle/>
                    <a:p>
                      <a:r>
                        <a:rPr lang="lv-LV" sz="1800" b="1" dirty="0"/>
                        <a:t>Atpazīšanas precizitāte</a:t>
                      </a:r>
                      <a:endParaRPr lang="en-US" sz="1800" b="1" dirty="0"/>
                    </a:p>
                  </a:txBody>
                  <a:tcPr/>
                </a:tc>
                <a:extLst>
                  <a:ext uri="{0D108BD9-81ED-4DB2-BD59-A6C34878D82A}">
                    <a16:rowId xmlns:a16="http://schemas.microsoft.com/office/drawing/2014/main" val="1835318575"/>
                  </a:ext>
                </a:extLst>
              </a:tr>
              <a:tr h="370840">
                <a:tc>
                  <a:txBody>
                    <a:bodyPr/>
                    <a:lstStyle/>
                    <a:p>
                      <a:r>
                        <a:rPr lang="lv-LV" b="1" dirty="0"/>
                        <a:t>Jaunā druka</a:t>
                      </a:r>
                      <a:endParaRPr lang="en-US" b="1" dirty="0"/>
                    </a:p>
                  </a:txBody>
                  <a:tcPr/>
                </a:tc>
                <a:tc>
                  <a:txBody>
                    <a:bodyPr/>
                    <a:lstStyle/>
                    <a:p>
                      <a:r>
                        <a:rPr lang="lv-LV" dirty="0"/>
                        <a:t>Gandrīz 100%</a:t>
                      </a:r>
                      <a:endParaRPr lang="en-US" dirty="0"/>
                    </a:p>
                  </a:txBody>
                  <a:tcPr/>
                </a:tc>
                <a:extLst>
                  <a:ext uri="{0D108BD9-81ED-4DB2-BD59-A6C34878D82A}">
                    <a16:rowId xmlns:a16="http://schemas.microsoft.com/office/drawing/2014/main" val="3762810245"/>
                  </a:ext>
                </a:extLst>
              </a:tr>
              <a:tr h="370840">
                <a:tc>
                  <a:txBody>
                    <a:bodyPr/>
                    <a:lstStyle/>
                    <a:p>
                      <a:r>
                        <a:rPr lang="lv-LV" b="1" dirty="0"/>
                        <a:t>Vecā druka</a:t>
                      </a:r>
                      <a:endParaRPr lang="en-US" b="1" dirty="0"/>
                    </a:p>
                  </a:txBody>
                  <a:tcPr/>
                </a:tc>
                <a:tc>
                  <a:txBody>
                    <a:bodyPr/>
                    <a:lstStyle/>
                    <a:p>
                      <a:r>
                        <a:rPr lang="lv-LV" dirty="0"/>
                        <a:t>90-95%</a:t>
                      </a:r>
                      <a:endParaRPr lang="en-US" dirty="0"/>
                    </a:p>
                  </a:txBody>
                  <a:tcPr/>
                </a:tc>
                <a:extLst>
                  <a:ext uri="{0D108BD9-81ED-4DB2-BD59-A6C34878D82A}">
                    <a16:rowId xmlns:a16="http://schemas.microsoft.com/office/drawing/2014/main" val="4099522138"/>
                  </a:ext>
                </a:extLst>
              </a:tr>
              <a:tr h="370840">
                <a:tc>
                  <a:txBody>
                    <a:bodyPr/>
                    <a:lstStyle/>
                    <a:p>
                      <a:r>
                        <a:rPr lang="lv-LV" b="1" dirty="0"/>
                        <a:t>Mašīnraksts</a:t>
                      </a:r>
                      <a:endParaRPr lang="en-US" b="1" dirty="0"/>
                    </a:p>
                  </a:txBody>
                  <a:tcPr/>
                </a:tc>
                <a:tc>
                  <a:txBody>
                    <a:bodyPr/>
                    <a:lstStyle/>
                    <a:p>
                      <a:r>
                        <a:rPr lang="lv-LV" dirty="0"/>
                        <a:t>80-90%</a:t>
                      </a:r>
                      <a:endParaRPr lang="en-US" dirty="0"/>
                    </a:p>
                  </a:txBody>
                  <a:tcPr/>
                </a:tc>
                <a:extLst>
                  <a:ext uri="{0D108BD9-81ED-4DB2-BD59-A6C34878D82A}">
                    <a16:rowId xmlns:a16="http://schemas.microsoft.com/office/drawing/2014/main" val="6519595"/>
                  </a:ext>
                </a:extLst>
              </a:tr>
            </a:tbl>
          </a:graphicData>
        </a:graphic>
      </p:graphicFrame>
      <p:sp>
        <p:nvSpPr>
          <p:cNvPr id="5" name="TextBox 4">
            <a:extLst>
              <a:ext uri="{FF2B5EF4-FFF2-40B4-BE49-F238E27FC236}">
                <a16:creationId xmlns:a16="http://schemas.microsoft.com/office/drawing/2014/main" id="{0242D924-3AF7-4CF4-804F-DE19FF92DD87}"/>
              </a:ext>
            </a:extLst>
          </p:cNvPr>
          <p:cNvSpPr txBox="1"/>
          <p:nvPr/>
        </p:nvSpPr>
        <p:spPr>
          <a:xfrm>
            <a:off x="5801141" y="2072198"/>
            <a:ext cx="3573158" cy="523220"/>
          </a:xfrm>
          <a:prstGeom prst="rect">
            <a:avLst/>
          </a:prstGeom>
          <a:noFill/>
        </p:spPr>
        <p:txBody>
          <a:bodyPr wrap="none" rtlCol="0">
            <a:spAutoFit/>
          </a:bodyPr>
          <a:lstStyle/>
          <a:p>
            <a:r>
              <a:rPr lang="lv-LV" sz="2800" b="1" dirty="0"/>
              <a:t>«jaunie» </a:t>
            </a:r>
            <a:r>
              <a:rPr lang="lv-LV" sz="2800" dirty="0"/>
              <a:t>pret </a:t>
            </a:r>
            <a:r>
              <a:rPr lang="lv-LV" sz="2800" b="1" dirty="0"/>
              <a:t>«ļaunie»</a:t>
            </a:r>
            <a:endParaRPr lang="en-US" sz="2800" b="1" dirty="0"/>
          </a:p>
        </p:txBody>
      </p:sp>
      <p:sp>
        <p:nvSpPr>
          <p:cNvPr id="6" name="TextBox 5">
            <a:extLst>
              <a:ext uri="{FF2B5EF4-FFF2-40B4-BE49-F238E27FC236}">
                <a16:creationId xmlns:a16="http://schemas.microsoft.com/office/drawing/2014/main" id="{2C8D359D-4E89-40C9-9957-1A0AB5632D84}"/>
              </a:ext>
            </a:extLst>
          </p:cNvPr>
          <p:cNvSpPr txBox="1"/>
          <p:nvPr/>
        </p:nvSpPr>
        <p:spPr>
          <a:xfrm>
            <a:off x="5801141" y="2554423"/>
            <a:ext cx="3598806" cy="3693319"/>
          </a:xfrm>
          <a:prstGeom prst="rect">
            <a:avLst/>
          </a:prstGeom>
          <a:noFill/>
        </p:spPr>
        <p:txBody>
          <a:bodyPr wrap="none" rtlCol="0">
            <a:spAutoFit/>
          </a:bodyPr>
          <a:lstStyle/>
          <a:p>
            <a:pPr marL="285750" indent="-285750">
              <a:buFont typeface="Arial" panose="020B0604020202020204" pitchFamily="34" charset="0"/>
              <a:buChar char="•"/>
            </a:pPr>
            <a:r>
              <a:rPr lang="lv-LV" dirty="0">
                <a:solidFill>
                  <a:srgbClr val="FF0000"/>
                </a:solidFill>
              </a:rPr>
              <a:t>ļaunie</a:t>
            </a:r>
            <a:r>
              <a:rPr lang="lv-LV" dirty="0"/>
              <a:t> ārsti</a:t>
            </a:r>
          </a:p>
          <a:p>
            <a:pPr marL="285750" indent="-285750">
              <a:buFont typeface="Arial" panose="020B0604020202020204" pitchFamily="34" charset="0"/>
              <a:buChar char="•"/>
            </a:pPr>
            <a:r>
              <a:rPr lang="lv-LV" dirty="0">
                <a:solidFill>
                  <a:srgbClr val="FF0000"/>
                </a:solidFill>
              </a:rPr>
              <a:t>ļaunie</a:t>
            </a:r>
            <a:r>
              <a:rPr lang="lv-LV" dirty="0"/>
              <a:t> celtnieki</a:t>
            </a:r>
          </a:p>
          <a:p>
            <a:pPr marL="285750" indent="-285750">
              <a:buFont typeface="Arial" panose="020B0604020202020204" pitchFamily="34" charset="0"/>
              <a:buChar char="•"/>
            </a:pPr>
            <a:r>
              <a:rPr lang="lv-LV" dirty="0">
                <a:solidFill>
                  <a:srgbClr val="FF0000"/>
                </a:solidFill>
              </a:rPr>
              <a:t>ļaunie</a:t>
            </a:r>
            <a:r>
              <a:rPr lang="lv-LV" dirty="0"/>
              <a:t> pionieri</a:t>
            </a:r>
          </a:p>
          <a:p>
            <a:pPr marL="285750" indent="-285750">
              <a:buFont typeface="Arial" panose="020B0604020202020204" pitchFamily="34" charset="0"/>
              <a:buChar char="•"/>
            </a:pPr>
            <a:r>
              <a:rPr lang="lv-LV" dirty="0">
                <a:solidFill>
                  <a:srgbClr val="FF0000"/>
                </a:solidFill>
              </a:rPr>
              <a:t>ļaunie</a:t>
            </a:r>
            <a:r>
              <a:rPr lang="lv-LV" dirty="0"/>
              <a:t> nami</a:t>
            </a:r>
          </a:p>
          <a:p>
            <a:pPr marL="285750" indent="-285750">
              <a:buFont typeface="Arial" panose="020B0604020202020204" pitchFamily="34" charset="0"/>
              <a:buChar char="•"/>
            </a:pPr>
            <a:r>
              <a:rPr lang="lv-LV" dirty="0">
                <a:solidFill>
                  <a:srgbClr val="FF0000"/>
                </a:solidFill>
              </a:rPr>
              <a:t>ļaunie</a:t>
            </a:r>
            <a:r>
              <a:rPr lang="lv-LV" dirty="0"/>
              <a:t> sportisti</a:t>
            </a:r>
          </a:p>
          <a:p>
            <a:pPr marL="285750" indent="-285750">
              <a:buFont typeface="Arial" panose="020B0604020202020204" pitchFamily="34" charset="0"/>
              <a:buChar char="•"/>
            </a:pPr>
            <a:r>
              <a:rPr lang="lv-LV" dirty="0">
                <a:solidFill>
                  <a:srgbClr val="FF0000"/>
                </a:solidFill>
              </a:rPr>
              <a:t>ļaunie</a:t>
            </a:r>
            <a:r>
              <a:rPr lang="lv-LV" dirty="0"/>
              <a:t> izstrādājumi</a:t>
            </a:r>
          </a:p>
          <a:p>
            <a:pPr marL="285750" indent="-285750">
              <a:buFont typeface="Arial" panose="020B0604020202020204" pitchFamily="34" charset="0"/>
              <a:buChar char="•"/>
            </a:pPr>
            <a:r>
              <a:rPr lang="lv-LV" dirty="0">
                <a:solidFill>
                  <a:srgbClr val="FF0000"/>
                </a:solidFill>
              </a:rPr>
              <a:t>ļaunie</a:t>
            </a:r>
            <a:r>
              <a:rPr lang="lv-LV" dirty="0"/>
              <a:t> augļkopji</a:t>
            </a:r>
          </a:p>
          <a:p>
            <a:pPr marL="285750" indent="-285750">
              <a:buFont typeface="Arial" panose="020B0604020202020204" pitchFamily="34" charset="0"/>
              <a:buChar char="•"/>
            </a:pPr>
            <a:r>
              <a:rPr lang="lv-LV" dirty="0">
                <a:solidFill>
                  <a:srgbClr val="FF0000"/>
                </a:solidFill>
              </a:rPr>
              <a:t>ļaunie</a:t>
            </a:r>
            <a:r>
              <a:rPr lang="lv-LV" dirty="0"/>
              <a:t> liepājnieki</a:t>
            </a:r>
          </a:p>
          <a:p>
            <a:pPr marL="285750" indent="-285750">
              <a:buFont typeface="Arial" panose="020B0604020202020204" pitchFamily="34" charset="0"/>
              <a:buChar char="•"/>
            </a:pPr>
            <a:r>
              <a:rPr lang="lv-LV" dirty="0">
                <a:solidFill>
                  <a:srgbClr val="FF0000"/>
                </a:solidFill>
              </a:rPr>
              <a:t>ļaunie</a:t>
            </a:r>
            <a:r>
              <a:rPr lang="lv-LV" dirty="0"/>
              <a:t> hokejisti</a:t>
            </a:r>
          </a:p>
          <a:p>
            <a:pPr marL="285750" indent="-285750">
              <a:buFont typeface="Arial" panose="020B0604020202020204" pitchFamily="34" charset="0"/>
              <a:buChar char="•"/>
            </a:pPr>
            <a:r>
              <a:rPr lang="lv-LV" dirty="0">
                <a:solidFill>
                  <a:srgbClr val="FF0000"/>
                </a:solidFill>
              </a:rPr>
              <a:t>ļaunie</a:t>
            </a:r>
            <a:r>
              <a:rPr lang="lv-LV" dirty="0"/>
              <a:t> šahisti</a:t>
            </a:r>
          </a:p>
          <a:p>
            <a:pPr marL="285750" indent="-285750">
              <a:buFont typeface="Arial" panose="020B0604020202020204" pitchFamily="34" charset="0"/>
              <a:buChar char="•"/>
            </a:pPr>
            <a:r>
              <a:rPr lang="lv-LV" dirty="0">
                <a:solidFill>
                  <a:srgbClr val="FF0000"/>
                </a:solidFill>
              </a:rPr>
              <a:t>ļaunie</a:t>
            </a:r>
            <a:r>
              <a:rPr lang="lv-LV" dirty="0"/>
              <a:t> lietišķās mākslas speciālisti</a:t>
            </a:r>
          </a:p>
          <a:p>
            <a:pPr marL="285750" indent="-285750">
              <a:buFont typeface="Arial" panose="020B0604020202020204" pitchFamily="34" charset="0"/>
              <a:buChar char="•"/>
            </a:pPr>
            <a:r>
              <a:rPr lang="lv-LV" dirty="0">
                <a:solidFill>
                  <a:srgbClr val="FF0000"/>
                </a:solidFill>
              </a:rPr>
              <a:t>ļaunie</a:t>
            </a:r>
            <a:r>
              <a:rPr lang="lv-LV" dirty="0"/>
              <a:t> panākumi</a:t>
            </a:r>
          </a:p>
          <a:p>
            <a:pPr marL="285750" indent="-285750">
              <a:buFont typeface="Arial" panose="020B0604020202020204" pitchFamily="34" charset="0"/>
              <a:buChar char="•"/>
            </a:pPr>
            <a:r>
              <a:rPr lang="lv-LV" dirty="0"/>
              <a:t>pašvaldību </a:t>
            </a:r>
            <a:r>
              <a:rPr lang="lv-LV" dirty="0">
                <a:solidFill>
                  <a:srgbClr val="FF0000"/>
                </a:solidFill>
              </a:rPr>
              <a:t>ļaunie</a:t>
            </a:r>
            <a:r>
              <a:rPr lang="lv-LV" dirty="0"/>
              <a:t> budžeti</a:t>
            </a:r>
            <a:endParaRPr lang="en-US" dirty="0"/>
          </a:p>
        </p:txBody>
      </p:sp>
      <p:sp>
        <p:nvSpPr>
          <p:cNvPr id="7" name="TextBox 6">
            <a:extLst>
              <a:ext uri="{FF2B5EF4-FFF2-40B4-BE49-F238E27FC236}">
                <a16:creationId xmlns:a16="http://schemas.microsoft.com/office/drawing/2014/main" id="{67133723-DA35-42A9-96C0-25BDFFEA49A0}"/>
              </a:ext>
            </a:extLst>
          </p:cNvPr>
          <p:cNvSpPr txBox="1"/>
          <p:nvPr/>
        </p:nvSpPr>
        <p:spPr>
          <a:xfrm>
            <a:off x="9399947" y="2490712"/>
            <a:ext cx="1468672" cy="646331"/>
          </a:xfrm>
          <a:prstGeom prst="rect">
            <a:avLst/>
          </a:prstGeom>
          <a:noFill/>
        </p:spPr>
        <p:txBody>
          <a:bodyPr wrap="none" rtlCol="0">
            <a:spAutoFit/>
          </a:bodyPr>
          <a:lstStyle/>
          <a:p>
            <a:pPr marL="285750" indent="-285750">
              <a:buFont typeface="Arial" panose="020B0604020202020204" pitchFamily="34" charset="0"/>
              <a:buChar char="•"/>
            </a:pPr>
            <a:r>
              <a:rPr lang="lv-LV" dirty="0">
                <a:solidFill>
                  <a:srgbClr val="00B050"/>
                </a:solidFill>
              </a:rPr>
              <a:t>ļaunie</a:t>
            </a:r>
            <a:r>
              <a:rPr lang="lv-LV" dirty="0"/>
              <a:t> vilki</a:t>
            </a:r>
          </a:p>
          <a:p>
            <a:pPr marL="285750" indent="-285750">
              <a:buFont typeface="Arial" panose="020B0604020202020204" pitchFamily="34" charset="0"/>
              <a:buChar char="•"/>
            </a:pPr>
            <a:r>
              <a:rPr lang="lv-LV" dirty="0">
                <a:solidFill>
                  <a:srgbClr val="00B050"/>
                </a:solidFill>
              </a:rPr>
              <a:t>ļaunie</a:t>
            </a:r>
            <a:r>
              <a:rPr lang="lv-LV" dirty="0"/>
              <a:t> gari</a:t>
            </a:r>
          </a:p>
        </p:txBody>
      </p:sp>
      <p:sp>
        <p:nvSpPr>
          <p:cNvPr id="9" name="Callout: Line 8">
            <a:extLst>
              <a:ext uri="{FF2B5EF4-FFF2-40B4-BE49-F238E27FC236}">
                <a16:creationId xmlns:a16="http://schemas.microsoft.com/office/drawing/2014/main" id="{2E0D3503-CB66-4DF4-83B5-C70715AE4C83}"/>
              </a:ext>
            </a:extLst>
          </p:cNvPr>
          <p:cNvSpPr/>
          <p:nvPr/>
        </p:nvSpPr>
        <p:spPr>
          <a:xfrm>
            <a:off x="834887" y="4999382"/>
            <a:ext cx="4358483" cy="904461"/>
          </a:xfrm>
          <a:prstGeom prst="borderCallout1">
            <a:avLst>
              <a:gd name="adj1" fmla="val 46222"/>
              <a:gd name="adj2" fmla="val 103332"/>
              <a:gd name="adj3" fmla="val -88599"/>
              <a:gd name="adj4" fmla="val 1148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lv-LV" sz="2400" dirty="0"/>
              <a:t>Nekorekti atpazīts vārds </a:t>
            </a:r>
            <a:r>
              <a:rPr lang="lv-LV" sz="2400" b="1" dirty="0"/>
              <a:t>«ļaunie»</a:t>
            </a:r>
          </a:p>
          <a:p>
            <a:pPr algn="r"/>
            <a:r>
              <a:rPr lang="lv-LV" sz="2400" dirty="0">
                <a:solidFill>
                  <a:schemeClr val="bg1"/>
                </a:solidFill>
              </a:rPr>
              <a:t>Piemēri no </a:t>
            </a:r>
            <a:r>
              <a:rPr lang="lv-LV" sz="2400" u="sng" dirty="0">
                <a:solidFill>
                  <a:schemeClr val="bg2">
                    <a:lumMod val="50000"/>
                  </a:schemeClr>
                </a:solidFill>
              </a:rPr>
              <a:t>periodika.lv</a:t>
            </a:r>
            <a:endParaRPr lang="en-US" sz="2400" u="sng" dirty="0">
              <a:solidFill>
                <a:schemeClr val="bg2">
                  <a:lumMod val="50000"/>
                </a:schemeClr>
              </a:solidFill>
            </a:endParaRPr>
          </a:p>
        </p:txBody>
      </p:sp>
    </p:spTree>
    <p:extLst>
      <p:ext uri="{BB962C8B-B14F-4D97-AF65-F5344CB8AC3E}">
        <p14:creationId xmlns:p14="http://schemas.microsoft.com/office/powerpoint/2010/main" val="242544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246D-033A-42F6-9343-5A2F02F7FF61}"/>
              </a:ext>
            </a:extLst>
          </p:cNvPr>
          <p:cNvSpPr>
            <a:spLocks noGrp="1"/>
          </p:cNvSpPr>
          <p:nvPr>
            <p:ph type="title"/>
          </p:nvPr>
        </p:nvSpPr>
        <p:spPr/>
        <p:txBody>
          <a:bodyPr/>
          <a:lstStyle/>
          <a:p>
            <a:r>
              <a:rPr lang="lv-LV" dirty="0"/>
              <a:t>periodika.lv – satura analīzes rīks</a:t>
            </a:r>
            <a:endParaRPr lang="en-US" dirty="0"/>
          </a:p>
        </p:txBody>
      </p:sp>
      <p:pic>
        <p:nvPicPr>
          <p:cNvPr id="4" name="Picture 3">
            <a:extLst>
              <a:ext uri="{FF2B5EF4-FFF2-40B4-BE49-F238E27FC236}">
                <a16:creationId xmlns:a16="http://schemas.microsoft.com/office/drawing/2014/main" id="{F2AA1172-43D0-4A10-8E21-560137FE460D}"/>
              </a:ext>
            </a:extLst>
          </p:cNvPr>
          <p:cNvPicPr>
            <a:picLocks noChangeAspect="1"/>
          </p:cNvPicPr>
          <p:nvPr/>
        </p:nvPicPr>
        <p:blipFill>
          <a:blip r:embed="rId2"/>
          <a:stretch>
            <a:fillRect/>
          </a:stretch>
        </p:blipFill>
        <p:spPr>
          <a:xfrm>
            <a:off x="7239950" y="3335219"/>
            <a:ext cx="4077906" cy="289612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B515352-6004-4817-93BC-43D02683F9DD}"/>
              </a:ext>
            </a:extLst>
          </p:cNvPr>
          <p:cNvPicPr>
            <a:picLocks noChangeAspect="1"/>
          </p:cNvPicPr>
          <p:nvPr/>
        </p:nvPicPr>
        <p:blipFill>
          <a:blip r:embed="rId3"/>
          <a:stretch>
            <a:fillRect/>
          </a:stretch>
        </p:blipFill>
        <p:spPr>
          <a:xfrm>
            <a:off x="4100505" y="1818885"/>
            <a:ext cx="6727464" cy="109920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568164E-41CD-40C8-AB6B-0590D604AC8C}"/>
              </a:ext>
            </a:extLst>
          </p:cNvPr>
          <p:cNvPicPr>
            <a:picLocks noChangeAspect="1"/>
          </p:cNvPicPr>
          <p:nvPr/>
        </p:nvPicPr>
        <p:blipFill>
          <a:blip r:embed="rId4"/>
          <a:stretch>
            <a:fillRect/>
          </a:stretch>
        </p:blipFill>
        <p:spPr>
          <a:xfrm>
            <a:off x="4100505" y="3001147"/>
            <a:ext cx="2512351" cy="3256232"/>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CB097CB1-2A35-4720-9F3F-2D3624AF8B9E}"/>
              </a:ext>
            </a:extLst>
          </p:cNvPr>
          <p:cNvSpPr/>
          <p:nvPr/>
        </p:nvSpPr>
        <p:spPr>
          <a:xfrm rot="5400000">
            <a:off x="9421209" y="3014511"/>
            <a:ext cx="251013" cy="224287"/>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D007172-86B4-453E-B408-6C46B4799BB6}"/>
              </a:ext>
            </a:extLst>
          </p:cNvPr>
          <p:cNvSpPr/>
          <p:nvPr/>
        </p:nvSpPr>
        <p:spPr>
          <a:xfrm rot="10800000">
            <a:off x="6718608" y="4720227"/>
            <a:ext cx="336430" cy="224287"/>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2CED077-1E1E-4452-A030-6919F49D9CDB}"/>
              </a:ext>
            </a:extLst>
          </p:cNvPr>
          <p:cNvPicPr>
            <a:picLocks noChangeAspect="1"/>
          </p:cNvPicPr>
          <p:nvPr/>
        </p:nvPicPr>
        <p:blipFill>
          <a:blip r:embed="rId5"/>
          <a:stretch>
            <a:fillRect/>
          </a:stretch>
        </p:blipFill>
        <p:spPr>
          <a:xfrm>
            <a:off x="994777" y="1818884"/>
            <a:ext cx="2957352" cy="4412463"/>
          </a:xfrm>
          <a:prstGeom prst="rect">
            <a:avLst/>
          </a:prstGeom>
        </p:spPr>
      </p:pic>
    </p:spTree>
    <p:extLst>
      <p:ext uri="{BB962C8B-B14F-4D97-AF65-F5344CB8AC3E}">
        <p14:creationId xmlns:p14="http://schemas.microsoft.com/office/powerpoint/2010/main" val="230274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246D-033A-42F6-9343-5A2F02F7FF61}"/>
              </a:ext>
            </a:extLst>
          </p:cNvPr>
          <p:cNvSpPr>
            <a:spLocks noGrp="1"/>
          </p:cNvSpPr>
          <p:nvPr>
            <p:ph type="title"/>
          </p:nvPr>
        </p:nvSpPr>
        <p:spPr/>
        <p:txBody>
          <a:bodyPr/>
          <a:lstStyle/>
          <a:p>
            <a:r>
              <a:rPr lang="lv-LV" dirty="0"/>
              <a:t>periodika.lv – satura analīzes rīks</a:t>
            </a:r>
            <a:endParaRPr lang="en-US" dirty="0"/>
          </a:p>
        </p:txBody>
      </p:sp>
      <p:pic>
        <p:nvPicPr>
          <p:cNvPr id="3" name="Picture 2">
            <a:extLst>
              <a:ext uri="{FF2B5EF4-FFF2-40B4-BE49-F238E27FC236}">
                <a16:creationId xmlns:a16="http://schemas.microsoft.com/office/drawing/2014/main" id="{80248FD5-1C9C-4625-AD32-08CC7CEEF805}"/>
              </a:ext>
            </a:extLst>
          </p:cNvPr>
          <p:cNvPicPr>
            <a:picLocks noChangeAspect="1"/>
          </p:cNvPicPr>
          <p:nvPr/>
        </p:nvPicPr>
        <p:blipFill>
          <a:blip r:embed="rId2"/>
          <a:stretch>
            <a:fillRect/>
          </a:stretch>
        </p:blipFill>
        <p:spPr>
          <a:xfrm>
            <a:off x="1535814" y="1788282"/>
            <a:ext cx="8125771" cy="133537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864140B-05F0-48A5-B4AD-A1BA1B074B9E}"/>
              </a:ext>
            </a:extLst>
          </p:cNvPr>
          <p:cNvPicPr>
            <a:picLocks noChangeAspect="1"/>
          </p:cNvPicPr>
          <p:nvPr/>
        </p:nvPicPr>
        <p:blipFill>
          <a:blip r:embed="rId3"/>
          <a:stretch>
            <a:fillRect/>
          </a:stretch>
        </p:blipFill>
        <p:spPr>
          <a:xfrm>
            <a:off x="6901132" y="3254296"/>
            <a:ext cx="2201552" cy="291009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C6DFF2F-CD82-4993-BEA3-663C7C0F44C6}"/>
              </a:ext>
            </a:extLst>
          </p:cNvPr>
          <p:cNvPicPr>
            <a:picLocks noChangeAspect="1"/>
          </p:cNvPicPr>
          <p:nvPr/>
        </p:nvPicPr>
        <p:blipFill>
          <a:blip r:embed="rId4"/>
          <a:stretch>
            <a:fillRect/>
          </a:stretch>
        </p:blipFill>
        <p:spPr>
          <a:xfrm>
            <a:off x="2402925" y="3254296"/>
            <a:ext cx="3902984" cy="2858936"/>
          </a:xfrm>
          <a:prstGeom prst="rect">
            <a:avLst/>
          </a:prstGeom>
        </p:spPr>
      </p:pic>
    </p:spTree>
    <p:extLst>
      <p:ext uri="{BB962C8B-B14F-4D97-AF65-F5344CB8AC3E}">
        <p14:creationId xmlns:p14="http://schemas.microsoft.com/office/powerpoint/2010/main" val="102761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D504-C863-48AF-B409-440F36E4D302}"/>
              </a:ext>
            </a:extLst>
          </p:cNvPr>
          <p:cNvSpPr>
            <a:spLocks noGrp="1"/>
          </p:cNvSpPr>
          <p:nvPr>
            <p:ph type="title"/>
          </p:nvPr>
        </p:nvSpPr>
        <p:spPr/>
        <p:txBody>
          <a:bodyPr/>
          <a:lstStyle/>
          <a:p>
            <a:r>
              <a:rPr lang="lv-LV" dirty="0"/>
              <a:t>Vecā ortogrāfija</a:t>
            </a:r>
            <a:endParaRPr lang="en-US" dirty="0"/>
          </a:p>
        </p:txBody>
      </p:sp>
      <p:pic>
        <p:nvPicPr>
          <p:cNvPr id="7" name="Content Placeholder 6">
            <a:extLst>
              <a:ext uri="{FF2B5EF4-FFF2-40B4-BE49-F238E27FC236}">
                <a16:creationId xmlns:a16="http://schemas.microsoft.com/office/drawing/2014/main" id="{CB1C6D42-1B74-4947-80E6-C22411ADD323}"/>
              </a:ext>
            </a:extLst>
          </p:cNvPr>
          <p:cNvPicPr>
            <a:picLocks noGrp="1" noChangeAspect="1"/>
          </p:cNvPicPr>
          <p:nvPr>
            <p:ph idx="1"/>
          </p:nvPr>
        </p:nvPicPr>
        <p:blipFill>
          <a:blip r:embed="rId2"/>
          <a:stretch>
            <a:fillRect/>
          </a:stretch>
        </p:blipFill>
        <p:spPr>
          <a:xfrm>
            <a:off x="400878" y="1927068"/>
            <a:ext cx="6603771" cy="3902463"/>
          </a:xfrm>
          <a:prstGeom prst="rect">
            <a:avLst/>
          </a:prstGeom>
        </p:spPr>
      </p:pic>
      <p:sp>
        <p:nvSpPr>
          <p:cNvPr id="8" name="TextBox 7">
            <a:extLst>
              <a:ext uri="{FF2B5EF4-FFF2-40B4-BE49-F238E27FC236}">
                <a16:creationId xmlns:a16="http://schemas.microsoft.com/office/drawing/2014/main" id="{597098A1-EC09-49E7-8554-B8CF46B0180A}"/>
              </a:ext>
            </a:extLst>
          </p:cNvPr>
          <p:cNvSpPr txBox="1"/>
          <p:nvPr/>
        </p:nvSpPr>
        <p:spPr>
          <a:xfrm>
            <a:off x="7209387" y="2087402"/>
            <a:ext cx="4690066" cy="1200329"/>
          </a:xfrm>
          <a:prstGeom prst="rect">
            <a:avLst/>
          </a:prstGeom>
          <a:noFill/>
          <a:ln>
            <a:solidFill>
              <a:schemeClr val="tx1"/>
            </a:solidFill>
          </a:ln>
        </p:spPr>
        <p:txBody>
          <a:bodyPr wrap="none" rtlCol="0">
            <a:spAutoFit/>
          </a:bodyPr>
          <a:lstStyle/>
          <a:p>
            <a:pPr algn="ctr"/>
            <a:r>
              <a:rPr lang="lv-LV" sz="2400" b="1" dirty="0" err="1"/>
              <a:t>Waldibas</a:t>
            </a:r>
            <a:r>
              <a:rPr lang="lv-LV" sz="2400" b="1" dirty="0"/>
              <a:t> manifests</a:t>
            </a:r>
          </a:p>
          <a:p>
            <a:pPr algn="ctr"/>
            <a:r>
              <a:rPr lang="lv-LV" sz="2400" b="1" dirty="0" err="1"/>
              <a:t>Rihkojums</a:t>
            </a:r>
            <a:endParaRPr lang="lv-LV" sz="2400" b="1" dirty="0"/>
          </a:p>
          <a:p>
            <a:pPr algn="ctr"/>
            <a:r>
              <a:rPr lang="lv-LV" sz="2400" b="1" dirty="0"/>
              <a:t>par kara </a:t>
            </a:r>
            <a:r>
              <a:rPr lang="lv-LV" sz="2400" b="1" dirty="0" err="1"/>
              <a:t>stahwokļa</a:t>
            </a:r>
            <a:r>
              <a:rPr lang="lv-LV" sz="2400" b="1" dirty="0"/>
              <a:t> </a:t>
            </a:r>
            <a:r>
              <a:rPr lang="lv-LV" sz="2400" b="1" dirty="0" err="1"/>
              <a:t>izsludinaschanu</a:t>
            </a:r>
            <a:endParaRPr lang="en-US" sz="2400" b="1" dirty="0"/>
          </a:p>
        </p:txBody>
      </p:sp>
      <p:sp>
        <p:nvSpPr>
          <p:cNvPr id="10" name="TextBox 9">
            <a:extLst>
              <a:ext uri="{FF2B5EF4-FFF2-40B4-BE49-F238E27FC236}">
                <a16:creationId xmlns:a16="http://schemas.microsoft.com/office/drawing/2014/main" id="{80486CAF-5288-4577-92A3-EDB81CF893C1}"/>
              </a:ext>
            </a:extLst>
          </p:cNvPr>
          <p:cNvSpPr txBox="1"/>
          <p:nvPr/>
        </p:nvSpPr>
        <p:spPr>
          <a:xfrm>
            <a:off x="7481416" y="4644612"/>
            <a:ext cx="4146007" cy="1200329"/>
          </a:xfrm>
          <a:prstGeom prst="rect">
            <a:avLst/>
          </a:prstGeom>
          <a:noFill/>
          <a:ln>
            <a:solidFill>
              <a:schemeClr val="tx1"/>
            </a:solidFill>
          </a:ln>
        </p:spPr>
        <p:txBody>
          <a:bodyPr wrap="none" rtlCol="0">
            <a:spAutoFit/>
          </a:bodyPr>
          <a:lstStyle/>
          <a:p>
            <a:pPr algn="ctr"/>
            <a:r>
              <a:rPr lang="lv-LV" sz="2400" b="1" dirty="0"/>
              <a:t>Valdības manifests</a:t>
            </a:r>
          </a:p>
          <a:p>
            <a:pPr algn="ctr"/>
            <a:r>
              <a:rPr lang="lv-LV" sz="2400" b="1" dirty="0"/>
              <a:t>Rīkojums</a:t>
            </a:r>
          </a:p>
          <a:p>
            <a:pPr algn="ctr"/>
            <a:r>
              <a:rPr lang="lv-LV" sz="2400" b="1" dirty="0"/>
              <a:t>par kara stāvokļa izsludināšanu</a:t>
            </a:r>
            <a:endParaRPr lang="en-US" sz="2400" b="1" dirty="0"/>
          </a:p>
        </p:txBody>
      </p:sp>
      <p:sp>
        <p:nvSpPr>
          <p:cNvPr id="11" name="TextBox 10">
            <a:extLst>
              <a:ext uri="{FF2B5EF4-FFF2-40B4-BE49-F238E27FC236}">
                <a16:creationId xmlns:a16="http://schemas.microsoft.com/office/drawing/2014/main" id="{811B3859-57AC-4BAD-B7E8-AAE856761A7B}"/>
              </a:ext>
            </a:extLst>
          </p:cNvPr>
          <p:cNvSpPr txBox="1"/>
          <p:nvPr/>
        </p:nvSpPr>
        <p:spPr>
          <a:xfrm>
            <a:off x="1243390" y="5844941"/>
            <a:ext cx="4852610" cy="461665"/>
          </a:xfrm>
          <a:prstGeom prst="rect">
            <a:avLst/>
          </a:prstGeom>
          <a:noFill/>
        </p:spPr>
        <p:txBody>
          <a:bodyPr wrap="none" rtlCol="0">
            <a:spAutoFit/>
          </a:bodyPr>
          <a:lstStyle/>
          <a:p>
            <a:r>
              <a:rPr lang="lv-LV" sz="2400" b="1" i="1" dirty="0">
                <a:latin typeface="Times New Roman" panose="02020603050405020304" pitchFamily="18" charset="0"/>
                <a:cs typeface="Times New Roman" panose="02020603050405020304" pitchFamily="18" charset="0"/>
              </a:rPr>
              <a:t>Jaunākās ziņas</a:t>
            </a:r>
            <a:r>
              <a:rPr lang="lv-LV" sz="2400" dirty="0">
                <a:latin typeface="Times New Roman" panose="02020603050405020304" pitchFamily="18" charset="0"/>
                <a:cs typeface="Times New Roman" panose="02020603050405020304" pitchFamily="18" charset="0"/>
              </a:rPr>
              <a:t>, 1934. gada 16. maijs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56533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41D6704663FD9458F4BF149505D8835" ma:contentTypeVersion="18" ma:contentTypeDescription="Izveidot jaunu dokumentu." ma:contentTypeScope="" ma:versionID="97605796d134185af53b6fd83896d4b2">
  <xsd:schema xmlns:xsd="http://www.w3.org/2001/XMLSchema" xmlns:xs="http://www.w3.org/2001/XMLSchema" xmlns:p="http://schemas.microsoft.com/office/2006/metadata/properties" xmlns:ns2="0b782f5c-ea45-4e61-a028-a28b9f9c1a05" xmlns:ns3="05fc81c9-325d-42ab-a312-d2989bc4c6c1" targetNamespace="http://schemas.microsoft.com/office/2006/metadata/properties" ma:root="true" ma:fieldsID="aeb2c17f9a99cfc9b6b40a56a05d1d30" ns2:_="" ns3:_="">
    <xsd:import namespace="0b782f5c-ea45-4e61-a028-a28b9f9c1a05"/>
    <xsd:import namespace="05fc81c9-325d-42ab-a312-d2989bc4c6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82f5c-ea45-4e61-a028-a28b9f9c1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f2b9b02f-9abf-4f74-b798-1ff310cbf2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c81c9-325d-42ab-a312-d2989bc4c6c1" elementFormDefault="qualified">
    <xsd:import namespace="http://schemas.microsoft.com/office/2006/documentManagement/types"/>
    <xsd:import namespace="http://schemas.microsoft.com/office/infopath/2007/PartnerControls"/>
    <xsd:element name="SharedWithUsers" ma:index="17"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Koplietots ar: detalizēti" ma:internalName="SharedWithDetails" ma:readOnly="true">
      <xsd:simpleType>
        <xsd:restriction base="dms:Note">
          <xsd:maxLength value="255"/>
        </xsd:restriction>
      </xsd:simpleType>
    </xsd:element>
    <xsd:element name="TaxCatchAll" ma:index="22" nillable="true" ma:displayName="Taxonomy Catch All Column" ma:hidden="true" ma:list="{498d4f8d-5674-4ada-909c-3de2b86c3fae}" ma:internalName="TaxCatchAll" ma:showField="CatchAllData" ma:web="05fc81c9-325d-42ab-a312-d2989bc4c6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82f5c-ea45-4e61-a028-a28b9f9c1a05">
      <Terms xmlns="http://schemas.microsoft.com/office/infopath/2007/PartnerControls"/>
    </lcf76f155ced4ddcb4097134ff3c332f>
    <TaxCatchAll xmlns="05fc81c9-325d-42ab-a312-d2989bc4c6c1" xsi:nil="true"/>
  </documentManagement>
</p:properties>
</file>

<file path=customXml/itemProps1.xml><?xml version="1.0" encoding="utf-8"?>
<ds:datastoreItem xmlns:ds="http://schemas.openxmlformats.org/officeDocument/2006/customXml" ds:itemID="{7FEEA3BA-D348-47B6-9412-F08C641A1760}"/>
</file>

<file path=customXml/itemProps2.xml><?xml version="1.0" encoding="utf-8"?>
<ds:datastoreItem xmlns:ds="http://schemas.openxmlformats.org/officeDocument/2006/customXml" ds:itemID="{53CD8628-01A0-4B48-B71F-C9E4A9B8015F}"/>
</file>

<file path=customXml/itemProps3.xml><?xml version="1.0" encoding="utf-8"?>
<ds:datastoreItem xmlns:ds="http://schemas.openxmlformats.org/officeDocument/2006/customXml" ds:itemID="{5487B957-6318-454A-90B8-6F37E8228163}"/>
</file>

<file path=docProps/app.xml><?xml version="1.0" encoding="utf-8"?>
<Properties xmlns="http://schemas.openxmlformats.org/officeDocument/2006/extended-properties" xmlns:vt="http://schemas.openxmlformats.org/officeDocument/2006/docPropsVTypes">
  <Template>Retrospect</Template>
  <TotalTime>1479</TotalTime>
  <Words>558</Words>
  <Application>Microsoft Office PowerPoint</Application>
  <PresentationFormat>Widescreen</PresentationFormat>
  <Paragraphs>108</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Courier New</vt:lpstr>
      <vt:lpstr>Times New Roman</vt:lpstr>
      <vt:lpstr>Retrospect</vt:lpstr>
      <vt:lpstr>Digitālā bibliotēka un valodas apstrādes risinājumi Latvijas Nacionālajā bibliotēkā</vt:lpstr>
      <vt:lpstr>Digitālie tekstu resursi LNB</vt:lpstr>
      <vt:lpstr>Digitalizēto tekstu pieejamība</vt:lpstr>
      <vt:lpstr>Digitalizācijas process</vt:lpstr>
      <vt:lpstr>Segmentēšana</vt:lpstr>
      <vt:lpstr>Teksta atpazīšana</vt:lpstr>
      <vt:lpstr>periodika.lv – satura analīzes rīks</vt:lpstr>
      <vt:lpstr>periodika.lv – satura analīzes rīks</vt:lpstr>
      <vt:lpstr>Vecā ortogrāfija</vt:lpstr>
      <vt:lpstr>Vecā ortogrāfija meklēšanā</vt:lpstr>
      <vt:lpstr>Tekstu apstrādes rīki LNB</vt:lpstr>
      <vt:lpstr>Anotators</vt:lpstr>
      <vt:lpstr>Anotators</vt:lpstr>
      <vt:lpstr>Anotators</vt:lpstr>
      <vt:lpstr>Anotators</vt:lpstr>
      <vt:lpstr>Digitālā teksta analīze</vt:lpstr>
      <vt:lpstr>Prozas skaitītājs</vt:lpstr>
      <vt:lpstr>Prozas skaitītājs</vt:lpstr>
      <vt:lpstr>Tekstu lejupielāde</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Digitālā bibliotēka un valodas apstrādes risinājumi Latvijas Nacionālajā bibliotēkā</dc:title>
  <dc:creator>Artūrs Žogla</dc:creator>
  <cp:lastModifiedBy>Aija Veja</cp:lastModifiedBy>
  <cp:revision>27</cp:revision>
  <dcterms:created xsi:type="dcterms:W3CDTF">2022-10-19T07:03:01Z</dcterms:created>
  <dcterms:modified xsi:type="dcterms:W3CDTF">2022-10-28T10:03:55Z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0x010100541D6704663FD9458F4BF149505D8835</vt:lpwstr>
  </property>
</Properties>
</file>