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notesMasterIdLst>
    <p:notesMasterId r:id="rId21"/>
  </p:notesMasterIdLst>
  <p:sldIdLst>
    <p:sldId id="287" r:id="rId5"/>
    <p:sldId id="423" r:id="rId6"/>
    <p:sldId id="2643" r:id="rId7"/>
    <p:sldId id="417" r:id="rId8"/>
    <p:sldId id="565" r:id="rId9"/>
    <p:sldId id="294" r:id="rId10"/>
    <p:sldId id="292" r:id="rId11"/>
    <p:sldId id="298" r:id="rId12"/>
    <p:sldId id="296" r:id="rId13"/>
    <p:sldId id="277" r:id="rId14"/>
    <p:sldId id="288" r:id="rId15"/>
    <p:sldId id="280" r:id="rId16"/>
    <p:sldId id="289" r:id="rId17"/>
    <p:sldId id="284" r:id="rId18"/>
    <p:sldId id="290" r:id="rId19"/>
    <p:sldId id="297" r:id="rId20"/>
  </p:sldIdLst>
  <p:sldSz cx="12801600" cy="8027988"/>
  <p:notesSz cx="6858000" cy="9144000"/>
  <p:defaultTextStyle>
    <a:defPPr>
      <a:defRPr lang="lt-LT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4C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AEC41-6D4A-41C1-996B-4CF372861D6B}" type="datetimeFigureOut">
              <a:rPr lang="lt-LT" smtClean="0"/>
              <a:t>2021-11-09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1143000"/>
            <a:ext cx="4921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C4EF3-6C9E-4A72-8D74-965A75C2F8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532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600" dirty="0">
                <a:latin typeface="+mn-lt"/>
                <a:ea typeface="+mn-lt"/>
                <a:cs typeface="+mn-lt"/>
              </a:rPr>
              <a:t>lai Ai varētu </a:t>
            </a:r>
            <a:r>
              <a:rPr lang="lv-LV" sz="1600" dirty="0" err="1">
                <a:latin typeface="+mn-lt"/>
                <a:ea typeface="+mn-lt"/>
                <a:cs typeface="+mn-lt"/>
              </a:rPr>
              <a:t>str</a:t>
            </a:r>
            <a:r>
              <a:rPr lang="en-US" sz="1600" dirty="0">
                <a:latin typeface="+mn-lt"/>
                <a:ea typeface="+mn-lt"/>
                <a:cs typeface="+mn-lt"/>
              </a:rPr>
              <a:t>ā</a:t>
            </a:r>
            <a:r>
              <a:rPr lang="lv-LV" sz="1600" dirty="0" err="1">
                <a:latin typeface="+mn-lt"/>
                <a:ea typeface="+mn-lt"/>
                <a:cs typeface="+mn-lt"/>
              </a:rPr>
              <a:t>dāt</a:t>
            </a:r>
            <a:r>
              <a:rPr lang="lv-LV" sz="1600" dirty="0">
                <a:latin typeface="+mn-lt"/>
                <a:ea typeface="+mn-lt"/>
                <a:cs typeface="+mn-lt"/>
              </a:rPr>
              <a:t> ar valodu – </a:t>
            </a:r>
            <a:r>
              <a:rPr lang="lv-LV" sz="1600" dirty="0" err="1">
                <a:latin typeface="+mn-lt"/>
                <a:ea typeface="+mn-lt"/>
                <a:cs typeface="+mn-lt"/>
              </a:rPr>
              <a:t>nepiecieša</a:t>
            </a:r>
            <a:r>
              <a:rPr lang="en-US" sz="1600" dirty="0">
                <a:latin typeface="+mn-lt"/>
                <a:ea typeface="+mn-lt"/>
                <a:cs typeface="+mn-lt"/>
              </a:rPr>
              <a:t>m</a:t>
            </a:r>
            <a:r>
              <a:rPr lang="lv-LV" sz="1600" dirty="0">
                <a:latin typeface="+mn-lt"/>
                <a:ea typeface="+mn-lt"/>
                <a:cs typeface="+mn-lt"/>
              </a:rPr>
              <a:t>i </a:t>
            </a:r>
            <a:r>
              <a:rPr lang="lv-LV" sz="1600" dirty="0" err="1">
                <a:latin typeface="+mn-lt"/>
                <a:ea typeface="+mn-lt"/>
                <a:cs typeface="+mn-lt"/>
              </a:rPr>
              <a:t>kvalitatīv</a:t>
            </a:r>
            <a:r>
              <a:rPr lang="en-US" sz="1600" dirty="0">
                <a:latin typeface="+mn-lt"/>
                <a:ea typeface="+mn-lt"/>
                <a:cs typeface="+mn-lt"/>
              </a:rPr>
              <a:t>i</a:t>
            </a:r>
            <a:r>
              <a:rPr lang="lv-LV" sz="1600" dirty="0">
                <a:latin typeface="+mn-lt"/>
                <a:ea typeface="+mn-lt"/>
                <a:cs typeface="+mn-lt"/>
              </a:rPr>
              <a:t> </a:t>
            </a:r>
            <a:r>
              <a:rPr lang="en-US" sz="1600" dirty="0" err="1">
                <a:latin typeface="+mn-lt"/>
                <a:ea typeface="+mn-lt"/>
                <a:cs typeface="+mn-lt"/>
              </a:rPr>
              <a:t>terminoloģijas</a:t>
            </a:r>
            <a:r>
              <a:rPr lang="en-US" sz="1600" dirty="0">
                <a:latin typeface="+mn-lt"/>
                <a:ea typeface="+mn-lt"/>
                <a:cs typeface="+mn-lt"/>
              </a:rPr>
              <a:t> </a:t>
            </a:r>
            <a:r>
              <a:rPr lang="lv-LV" sz="1600" dirty="0" err="1">
                <a:latin typeface="+mn-lt"/>
                <a:ea typeface="+mn-lt"/>
                <a:cs typeface="+mn-lt"/>
              </a:rPr>
              <a:t>resurs</a:t>
            </a:r>
            <a:r>
              <a:rPr lang="en-US" sz="1600" dirty="0">
                <a:latin typeface="+mn-lt"/>
                <a:ea typeface="+mn-lt"/>
                <a:cs typeface="+mn-lt"/>
              </a:rPr>
              <a:t>i</a:t>
            </a:r>
            <a:r>
              <a:rPr lang="lv-LV" sz="1600" dirty="0">
                <a:latin typeface="+mn-lt"/>
                <a:ea typeface="+mn-lt"/>
                <a:cs typeface="+mn-lt"/>
              </a:rPr>
              <a:t>, tas vel jo vairāk aktualizē </a:t>
            </a:r>
            <a:r>
              <a:rPr lang="lv-LV" sz="1600" dirty="0" err="1">
                <a:latin typeface="+mn-lt"/>
                <a:ea typeface="+mn-lt"/>
                <a:cs typeface="+mn-lt"/>
              </a:rPr>
              <a:t>nepiecie</a:t>
            </a:r>
            <a:r>
              <a:rPr lang="en-US" sz="1600" dirty="0" err="1">
                <a:latin typeface="+mn-lt"/>
                <a:ea typeface="+mn-lt"/>
                <a:cs typeface="+mn-lt"/>
              </a:rPr>
              <a:t>ša</a:t>
            </a:r>
            <a:r>
              <a:rPr lang="lv-LV" sz="1600" dirty="0" err="1">
                <a:latin typeface="+mn-lt"/>
                <a:ea typeface="+mn-lt"/>
                <a:cs typeface="+mn-lt"/>
              </a:rPr>
              <a:t>mību</a:t>
            </a:r>
            <a:r>
              <a:rPr lang="lv-LV" sz="1600" dirty="0">
                <a:latin typeface="+mn-lt"/>
                <a:ea typeface="+mn-lt"/>
                <a:cs typeface="+mn-lt"/>
              </a:rPr>
              <a:t> pie </a:t>
            </a:r>
            <a:r>
              <a:rPr lang="lv-LV" sz="1600" dirty="0" err="1">
                <a:latin typeface="+mn-lt"/>
                <a:ea typeface="+mn-lt"/>
                <a:cs typeface="+mn-lt"/>
              </a:rPr>
              <a:t>konsolitēdiem</a:t>
            </a:r>
            <a:r>
              <a:rPr lang="lv-LV" sz="1600" dirty="0">
                <a:latin typeface="+mn-lt"/>
                <a:ea typeface="+mn-lt"/>
                <a:cs typeface="+mn-lt"/>
              </a:rPr>
              <a:t> un </a:t>
            </a:r>
            <a:r>
              <a:rPr lang="lv-LV" sz="1600" dirty="0" err="1">
                <a:latin typeface="+mn-lt"/>
                <a:ea typeface="+mn-lt"/>
                <a:cs typeface="+mn-lt"/>
              </a:rPr>
              <a:t>aktulaizētiem</a:t>
            </a:r>
            <a:r>
              <a:rPr lang="lv-LV" sz="1600" dirty="0">
                <a:latin typeface="+mn-lt"/>
                <a:ea typeface="+mn-lt"/>
                <a:cs typeface="+mn-lt"/>
              </a:rPr>
              <a:t> </a:t>
            </a:r>
            <a:r>
              <a:rPr lang="lv-LV" sz="1600" dirty="0" err="1">
                <a:latin typeface="+mn-lt"/>
                <a:ea typeface="+mn-lt"/>
                <a:cs typeface="+mn-lt"/>
              </a:rPr>
              <a:t>term</a:t>
            </a:r>
            <a:r>
              <a:rPr lang="en-US" sz="1600" dirty="0" err="1">
                <a:latin typeface="+mn-lt"/>
                <a:ea typeface="+mn-lt"/>
                <a:cs typeface="+mn-lt"/>
              </a:rPr>
              <a:t>inoloģijas</a:t>
            </a:r>
            <a:r>
              <a:rPr lang="en-US" sz="1600" dirty="0">
                <a:latin typeface="+mn-lt"/>
                <a:ea typeface="+mn-lt"/>
                <a:cs typeface="+mn-lt"/>
              </a:rPr>
              <a:t> </a:t>
            </a:r>
            <a:r>
              <a:rPr lang="en-US" sz="1600" dirty="0" err="1">
                <a:latin typeface="+mn-lt"/>
                <a:ea typeface="+mn-lt"/>
                <a:cs typeface="+mn-lt"/>
              </a:rPr>
              <a:t>datiem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C4EF3-6C9E-4A72-8D74-965A75C2F820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4385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313840"/>
            <a:ext cx="9601200" cy="2794929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t>Spustelėję redag. ruoš. pavad. stilių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216553"/>
            <a:ext cx="9601200" cy="1938238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t>Spustelėję redag. ruoš. paantrš. stilių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5324-D0A2-426F-9845-4B9750D501F1}" type="datetimeFigureOut">
              <a:rPr lang="lt-LT" smtClean="0"/>
              <a:t>2021-11-09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32C9-5658-408C-9939-B59504E3897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807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5324-D0A2-426F-9845-4B9750D501F1}" type="datetimeFigureOut">
              <a:rPr lang="lt-LT" smtClean="0"/>
              <a:t>2021-11-09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32C9-5658-408C-9939-B59504E3897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833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27416"/>
            <a:ext cx="2760345" cy="6803349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27416"/>
            <a:ext cx="8121015" cy="6803349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5324-D0A2-426F-9845-4B9750D501F1}" type="datetimeFigureOut">
              <a:rPr lang="lt-LT" smtClean="0"/>
              <a:t>2021-11-09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32C9-5658-408C-9939-B59504E3897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456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2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lv-LV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2953" y="7568311"/>
            <a:ext cx="4800600" cy="30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5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Spustelėję redag. ruoš. teksto stilių</a:t>
            </a:r>
          </a:p>
          <a:p>
            <a:pPr lvl="1"/>
            <a:r>
              <a:t>Antras lygmuo</a:t>
            </a:r>
          </a:p>
          <a:p>
            <a:pPr lvl="2"/>
            <a:r>
              <a:t>Trečias lygmuo</a:t>
            </a:r>
          </a:p>
          <a:p>
            <a:pPr lvl="3"/>
            <a:r>
              <a:t>Ketvirtas lygmuo</a:t>
            </a:r>
          </a:p>
          <a:p>
            <a:pPr lvl="4"/>
            <a:r>
              <a:t>Penktu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5324-D0A2-426F-9845-4B9750D501F1}" type="datetimeFigureOut">
              <a:rPr lang="lt-LT" smtClean="0"/>
              <a:t>2021-11-09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32C9-5658-408C-9939-B59504E3897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8269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001423"/>
            <a:ext cx="11041380" cy="33394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372435"/>
            <a:ext cx="11041380" cy="175612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5324-D0A2-426F-9845-4B9750D501F1}" type="datetimeFigureOut">
              <a:rPr lang="lt-LT" smtClean="0"/>
              <a:t>2021-11-09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32C9-5658-408C-9939-B59504E3897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859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137080"/>
            <a:ext cx="5440680" cy="509368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137080"/>
            <a:ext cx="5440680" cy="509368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5324-D0A2-426F-9845-4B9750D501F1}" type="datetimeFigureOut">
              <a:rPr lang="lt-LT" smtClean="0"/>
              <a:t>2021-11-09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32C9-5658-408C-9939-B59504E3897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7195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27416"/>
            <a:ext cx="11041380" cy="1551707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67973"/>
            <a:ext cx="5415676" cy="96447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932446"/>
            <a:ext cx="5415676" cy="4313186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67973"/>
            <a:ext cx="5442347" cy="96447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932446"/>
            <a:ext cx="5442347" cy="4313186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5324-D0A2-426F-9845-4B9750D501F1}" type="datetimeFigureOut">
              <a:rPr lang="lt-LT" smtClean="0"/>
              <a:t>2021-11-09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32C9-5658-408C-9939-B59504E3897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815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5324-D0A2-426F-9845-4B9750D501F1}" type="datetimeFigureOut">
              <a:rPr lang="lt-LT" smtClean="0"/>
              <a:t>2021-11-09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32C9-5658-408C-9939-B59504E3897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527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5324-D0A2-426F-9845-4B9750D501F1}" type="datetimeFigureOut">
              <a:rPr lang="lt-LT" smtClean="0"/>
              <a:t>2021-11-09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32C9-5658-408C-9939-B59504E3897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188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35199"/>
            <a:ext cx="4128849" cy="1873197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55882"/>
            <a:ext cx="6480810" cy="5705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408397"/>
            <a:ext cx="4128849" cy="4461852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5324-D0A2-426F-9845-4B9750D501F1}" type="datetimeFigureOut">
              <a:rPr lang="lt-LT" smtClean="0"/>
              <a:t>2021-11-09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32C9-5658-408C-9939-B59504E3897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725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35199"/>
            <a:ext cx="4128849" cy="1873197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55882"/>
            <a:ext cx="6480810" cy="5705075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408397"/>
            <a:ext cx="4128849" cy="4461852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5324-D0A2-426F-9845-4B9750D501F1}" type="datetimeFigureOut">
              <a:rPr lang="lt-LT" smtClean="0"/>
              <a:t>2021-11-09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32C9-5658-408C-9939-B59504E3897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9323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1246909"/>
            <a:ext cx="11041380" cy="73221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137080"/>
            <a:ext cx="11041380" cy="5093685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Spustelėję redag. ruoš. teksto stilių</a:t>
            </a:r>
          </a:p>
          <a:p>
            <a:pPr lvl="1"/>
            <a:r>
              <a:t>Antras lygmuo</a:t>
            </a:r>
          </a:p>
          <a:p>
            <a:pPr lvl="2"/>
            <a:r>
              <a:t>Trečias lygmuo</a:t>
            </a:r>
          </a:p>
          <a:p>
            <a:pPr lvl="3"/>
            <a:r>
              <a:t>Ketvirtas lygmuo</a:t>
            </a:r>
          </a:p>
          <a:p>
            <a:pPr lvl="4"/>
            <a:r>
              <a:t>Penktu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440756"/>
            <a:ext cx="2880360" cy="427416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5324-D0A2-426F-9845-4B9750D501F1}" type="datetimeFigureOut">
              <a:rPr lang="lt-LT" smtClean="0"/>
              <a:t>2021-11-09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440756"/>
            <a:ext cx="4320540" cy="427416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440756"/>
            <a:ext cx="2880360" cy="427416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D32C9-5658-408C-9939-B59504E38973}" type="slidenum">
              <a:rPr lang="lt-LT" smtClean="0"/>
              <a:t>‹#›</a:t>
            </a:fld>
            <a:endParaRPr lang="lt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80BE6-DFC3-2B4E-859F-F0A0A911492E}"/>
              </a:ext>
            </a:extLst>
          </p:cNvPr>
          <p:cNvSpPr/>
          <p:nvPr userDrawn="1"/>
        </p:nvSpPr>
        <p:spPr>
          <a:xfrm>
            <a:off x="101600" y="290287"/>
            <a:ext cx="3875314" cy="841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chart  Description automatically generated">
            <a:extLst>
              <a:ext uri="{FF2B5EF4-FFF2-40B4-BE49-F238E27FC236}">
                <a16:creationId xmlns:a16="http://schemas.microsoft.com/office/drawing/2014/main" id="{0E0AEDF0-4393-E047-9C7D-57251AFFFD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0" r="70625" b="85941"/>
          <a:stretch/>
        </p:blipFill>
        <p:spPr>
          <a:xfrm>
            <a:off x="9041130" y="326101"/>
            <a:ext cx="3760470" cy="8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Raleway SemiBold" panose="020B0503030101060003" pitchFamily="34" charset="77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A2B0966-B73D-4D06-8A78-0A88BA652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7007" y="7019097"/>
            <a:ext cx="9601200" cy="760012"/>
          </a:xfrm>
        </p:spPr>
        <p:txBody>
          <a:bodyPr vert="horz" lIns="96012" tIns="48006" rIns="96012" bIns="48006" anchor="t">
            <a:normAutofit fontScale="85000" lnSpcReduction="20000"/>
          </a:bodyPr>
          <a:lstStyle/>
          <a:p>
            <a:endParaRPr lang="en-US" sz="1680"/>
          </a:p>
          <a:p>
            <a:pPr algn="l">
              <a:defRPr sz="1100">
                <a:latin typeface="Arial"/>
                <a:cs typeface="Arial"/>
              </a:defRPr>
            </a:pPr>
            <a:r>
              <a:t>Līguma numurs: INEA/CEF/ICT/A2019/1927135</a:t>
            </a:r>
            <a:endParaRPr lang="en-US" sz="1100">
              <a:latin typeface="Arial" panose="020B0604020202020204" pitchFamily="34" charset="0"/>
              <a:cs typeface="Arial"/>
            </a:endParaRPr>
          </a:p>
          <a:p>
            <a:pPr algn="l">
              <a:defRPr sz="1100">
                <a:latin typeface="Arial"/>
                <a:cs typeface="Arial"/>
              </a:defRPr>
            </a:pPr>
            <a:r>
              <a:t>Darbība Nr.: 2019-EU-IA-0049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3B7606-7FFF-4DF4-A3CF-F28A1C1DF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526" y="1186360"/>
            <a:ext cx="10832492" cy="3677105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Raleway SemiBold"/>
              </a:rPr>
            </a:b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Raleway SemiBold"/>
              </a:rPr>
              <a:t>EuroTermBank – </a:t>
            </a:r>
            <a:br>
              <a:rPr lang="lv-LV" dirty="0">
                <a:solidFill>
                  <a:schemeClr val="accent1">
                    <a:lumMod val="50000"/>
                  </a:schemeClr>
                </a:solidFill>
                <a:latin typeface="Raleway SemiBold"/>
              </a:rPr>
            </a:b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Raleway SemiBold"/>
              </a:rPr>
              <a:t>jauna federatīva terminoloģijas</a:t>
            </a:r>
            <a:br>
              <a:rPr lang="lv-LV" dirty="0">
                <a:solidFill>
                  <a:schemeClr val="accent1">
                    <a:lumMod val="50000"/>
                  </a:schemeClr>
                </a:solidFill>
                <a:latin typeface="Raleway SemiBold"/>
              </a:rPr>
            </a:b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Raleway SemiBold"/>
              </a:rPr>
              <a:t>resursu pārvaldības infrastruktūra</a:t>
            </a:r>
            <a:endParaRPr lang="lv-LV" sz="2800" b="0" dirty="0">
              <a:solidFill>
                <a:schemeClr val="bg1">
                  <a:lumMod val="50000"/>
                </a:schemeClr>
              </a:solidFill>
              <a:latin typeface="Arial"/>
              <a:cs typeface="Calibri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1ADB06-E3D0-4904-A3BA-BDF4E278464B}"/>
              </a:ext>
            </a:extLst>
          </p:cNvPr>
          <p:cNvSpPr txBox="1">
            <a:spLocks/>
          </p:cNvSpPr>
          <p:nvPr/>
        </p:nvSpPr>
        <p:spPr>
          <a:xfrm>
            <a:off x="737526" y="6016073"/>
            <a:ext cx="10832492" cy="1383030"/>
          </a:xfrm>
          <a:prstGeom prst="rect">
            <a:avLst/>
          </a:prstGeom>
        </p:spPr>
        <p:txBody>
          <a:bodyPr vert="horz" lIns="91440" tIns="45720" rIns="91440" bIns="45720" anchor="b">
            <a:normAutofit fontScale="97500"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b="1" i="0" kern="1200">
                <a:solidFill>
                  <a:schemeClr val="tx1"/>
                </a:solidFill>
                <a:latin typeface="Raleway SemiBold" panose="020B0503030101060003" pitchFamily="34" charset="77"/>
                <a:ea typeface="+mj-ea"/>
                <a:cs typeface="+mj-cs"/>
              </a:defRPr>
            </a:lvl1pPr>
          </a:lstStyle>
          <a:p>
            <a:pPr algn="l"/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Raleway SemiBold"/>
              </a:rPr>
            </a:br>
            <a:endParaRPr lang="lv-LV" sz="2800" b="0" dirty="0">
              <a:solidFill>
                <a:schemeClr val="bg1">
                  <a:lumMod val="50000"/>
                </a:schemeClr>
              </a:solidFill>
              <a:latin typeface="Arial"/>
              <a:cs typeface="Calibri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0FA830-EA72-4A5A-9644-A4E24BCEE8B8}"/>
              </a:ext>
            </a:extLst>
          </p:cNvPr>
          <p:cNvSpPr txBox="1">
            <a:spLocks/>
          </p:cNvSpPr>
          <p:nvPr/>
        </p:nvSpPr>
        <p:spPr>
          <a:xfrm>
            <a:off x="657516" y="5484895"/>
            <a:ext cx="10832492" cy="1596204"/>
          </a:xfrm>
          <a:prstGeom prst="rect">
            <a:avLst/>
          </a:prstGeom>
        </p:spPr>
        <p:txBody>
          <a:bodyPr vert="horz" lIns="91440" tIns="45720" rIns="91440" bIns="45720" anchor="b">
            <a:normAutofit fontScale="97500"/>
          </a:bodyPr>
          <a:lstStyle>
            <a:lvl1pPr defTabSz="960120">
              <a:lnSpc>
                <a:spcPct val="90000"/>
              </a:lnSpc>
              <a:spcBef>
                <a:spcPct val="0"/>
              </a:spcBef>
              <a:buNone/>
              <a:defRPr sz="6300" b="1" i="0">
                <a:solidFill>
                  <a:schemeClr val="accent1">
                    <a:lumMod val="50000"/>
                  </a:schemeClr>
                </a:solidFill>
                <a:latin typeface="Raleway SemiBold"/>
                <a:ea typeface="+mj-ea"/>
                <a:cs typeface="+mj-cs"/>
              </a:defRPr>
            </a:lvl1pPr>
          </a:lstStyle>
          <a:p>
            <a:r>
              <a:rPr lang="lv-LV" sz="2400" b="0" dirty="0">
                <a:solidFill>
                  <a:schemeClr val="bg1">
                    <a:lumMod val="50000"/>
                  </a:schemeClr>
                </a:solidFill>
              </a:rPr>
              <a:t>Artūrs Vasiļevskis </a:t>
            </a:r>
          </a:p>
          <a:p>
            <a:r>
              <a:rPr lang="lv-LV" sz="2400" b="0" dirty="0">
                <a:solidFill>
                  <a:schemeClr val="bg1">
                    <a:lumMod val="50000"/>
                  </a:schemeClr>
                </a:solidFill>
              </a:rPr>
              <a:t>SIA “Tilde” mašīntulkošanas biznesa risinājumu vadītājs</a:t>
            </a:r>
          </a:p>
          <a:p>
            <a:r>
              <a:rPr lang="lv-LV" sz="1800" b="0" dirty="0">
                <a:solidFill>
                  <a:schemeClr val="bg1">
                    <a:lumMod val="50000"/>
                  </a:schemeClr>
                </a:solidFill>
              </a:rPr>
              <a:t>2021. gada 12. novembris</a:t>
            </a:r>
          </a:p>
        </p:txBody>
      </p:sp>
    </p:spTree>
    <p:extLst>
      <p:ext uri="{BB962C8B-B14F-4D97-AF65-F5344CB8AC3E}">
        <p14:creationId xmlns:p14="http://schemas.microsoft.com/office/powerpoint/2010/main" val="237685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78DF7B-F5D2-5B45-85A6-40F6B65739EB}"/>
              </a:ext>
            </a:extLst>
          </p:cNvPr>
          <p:cNvSpPr/>
          <p:nvPr/>
        </p:nvSpPr>
        <p:spPr>
          <a:xfrm>
            <a:off x="0" y="1238865"/>
            <a:ext cx="12801600" cy="6386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2E2E8BB6-A1C4-4FDE-84E4-9545C110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59" y="1086564"/>
            <a:ext cx="5365595" cy="1551707"/>
          </a:xfrm>
        </p:spPr>
        <p:txBody>
          <a:bodyPr>
            <a:normAutofit/>
          </a:bodyPr>
          <a:lstStyle/>
          <a:p>
            <a:pPr>
              <a:defRPr sz="4600">
                <a:cs typeface="Calibri Light"/>
              </a:defRPr>
            </a:pPr>
            <a:r>
              <a:rPr sz="4100" dirty="0" err="1"/>
              <a:t>Fed</a:t>
            </a:r>
            <a:r>
              <a:rPr lang="en-US" sz="4100" dirty="0" err="1"/>
              <a:t>T</a:t>
            </a:r>
            <a:r>
              <a:rPr sz="4100" dirty="0" err="1"/>
              <a:t>erm</a:t>
            </a:r>
            <a:r>
              <a:rPr sz="4100" dirty="0"/>
              <a:t> </a:t>
            </a:r>
            <a:r>
              <a:rPr sz="4100" dirty="0" err="1">
                <a:solidFill>
                  <a:schemeClr val="accent1">
                    <a:lumMod val="50000"/>
                  </a:schemeClr>
                </a:solidFill>
                <a:latin typeface="Raleway SemiBold"/>
              </a:rPr>
              <a:t>rīk</a:t>
            </a:r>
            <a:r>
              <a:rPr lang="en-US" sz="4100" dirty="0" err="1">
                <a:solidFill>
                  <a:schemeClr val="accent1">
                    <a:lumMod val="50000"/>
                  </a:schemeClr>
                </a:solidFill>
                <a:latin typeface="Raleway SemiBold"/>
              </a:rPr>
              <a:t>kopas</a:t>
            </a:r>
            <a:r>
              <a:rPr lang="en-US" sz="4100" dirty="0">
                <a:solidFill>
                  <a:schemeClr val="accent1">
                    <a:lumMod val="50000"/>
                  </a:schemeClr>
                </a:solidFill>
                <a:latin typeface="Raleway SemiBold"/>
              </a:rPr>
              <a:t> </a:t>
            </a:r>
            <a:r>
              <a:rPr lang="en-US" sz="4100" dirty="0" err="1">
                <a:solidFill>
                  <a:schemeClr val="accent1">
                    <a:lumMod val="50000"/>
                  </a:schemeClr>
                </a:solidFill>
                <a:latin typeface="Raleway SemiBold"/>
              </a:rPr>
              <a:t>komponentes</a:t>
            </a:r>
            <a:endParaRPr lang="en-US" sz="4100" dirty="0">
              <a:solidFill>
                <a:schemeClr val="accent1">
                  <a:lumMod val="50000"/>
                </a:schemeClr>
              </a:solidFill>
              <a:latin typeface="Raleway SemiBold"/>
            </a:endParaRPr>
          </a:p>
        </p:txBody>
      </p:sp>
      <p:pic>
        <p:nvPicPr>
          <p:cNvPr id="3" name="Attēls 3">
            <a:extLst>
              <a:ext uri="{FF2B5EF4-FFF2-40B4-BE49-F238E27FC236}">
                <a16:creationId xmlns:a16="http://schemas.microsoft.com/office/drawing/2014/main" id="{259A398E-A3AB-4907-AD18-87C92168D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469" y="1778394"/>
            <a:ext cx="10179529" cy="584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3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496A96-BEE9-7446-B7FA-82999DB5F028}"/>
              </a:ext>
            </a:extLst>
          </p:cNvPr>
          <p:cNvSpPr/>
          <p:nvPr/>
        </p:nvSpPr>
        <p:spPr>
          <a:xfrm>
            <a:off x="0" y="1238865"/>
            <a:ext cx="12801600" cy="6386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2E2E8BB6-A1C4-4FDE-84E4-9545C110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797223"/>
            <a:ext cx="11041380" cy="1551707"/>
          </a:xfrm>
        </p:spPr>
        <p:txBody>
          <a:bodyPr>
            <a:normAutofit/>
          </a:bodyPr>
          <a:lstStyle/>
          <a:p>
            <a:pPr>
              <a:defRPr sz="4600">
                <a:cs typeface="Calibri Light"/>
              </a:defRPr>
            </a:pPr>
            <a:r>
              <a:rPr sz="4100" dirty="0" err="1"/>
              <a:t>Fed</a:t>
            </a:r>
            <a:r>
              <a:rPr lang="en-US" sz="4100" dirty="0" err="1"/>
              <a:t>T</a:t>
            </a:r>
            <a:r>
              <a:rPr sz="4100" dirty="0" err="1"/>
              <a:t>erm</a:t>
            </a:r>
            <a:r>
              <a:rPr sz="4100" dirty="0"/>
              <a:t> </a:t>
            </a:r>
            <a:r>
              <a:rPr sz="4100" dirty="0" err="1">
                <a:solidFill>
                  <a:schemeClr val="accent1">
                    <a:lumMod val="50000"/>
                  </a:schemeClr>
                </a:solidFill>
                <a:latin typeface="Raleway SemiBold"/>
                <a:cs typeface="Calibri Light"/>
              </a:rPr>
              <a:t>rīk</a:t>
            </a:r>
            <a:r>
              <a:rPr lang="en-US" sz="4100" dirty="0" err="1">
                <a:solidFill>
                  <a:schemeClr val="accent1">
                    <a:lumMod val="50000"/>
                  </a:schemeClr>
                </a:solidFill>
                <a:latin typeface="Raleway SemiBold"/>
                <a:cs typeface="Calibri Light"/>
              </a:rPr>
              <a:t>kopas</a:t>
            </a:r>
            <a:r>
              <a:rPr lang="en-US" sz="4100" dirty="0">
                <a:solidFill>
                  <a:schemeClr val="accent1">
                    <a:lumMod val="50000"/>
                  </a:schemeClr>
                </a:solidFill>
                <a:latin typeface="Raleway SemiBold"/>
                <a:cs typeface="Calibri Light"/>
              </a:rPr>
              <a:t> </a:t>
            </a:r>
            <a:r>
              <a:rPr lang="en-US" sz="4100" dirty="0" err="1">
                <a:solidFill>
                  <a:schemeClr val="accent1">
                    <a:lumMod val="50000"/>
                  </a:schemeClr>
                </a:solidFill>
                <a:latin typeface="Raleway SemiBold"/>
                <a:cs typeface="Calibri Light"/>
              </a:rPr>
              <a:t>fun</a:t>
            </a:r>
            <a:r>
              <a:rPr sz="4100" dirty="0" err="1">
                <a:solidFill>
                  <a:schemeClr val="accent1">
                    <a:lumMod val="50000"/>
                  </a:schemeClr>
                </a:solidFill>
                <a:latin typeface="Raleway SemiBold"/>
                <a:cs typeface="Calibri Light"/>
              </a:rPr>
              <a:t>kcionalitāte</a:t>
            </a:r>
            <a:endParaRPr sz="4100" dirty="0">
              <a:solidFill>
                <a:schemeClr val="accent1">
                  <a:lumMod val="50000"/>
                </a:schemeClr>
              </a:solidFill>
              <a:latin typeface="Raleway SemiBold"/>
              <a:cs typeface="Calibri Light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35251BA-D18A-C446-87BB-261B51CFE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055" y="2618061"/>
            <a:ext cx="6021071" cy="4404571"/>
          </a:xfrm>
          <a:prstGeom prst="rect">
            <a:avLst/>
          </a:prstGeom>
        </p:spPr>
      </p:pic>
      <p:pic>
        <p:nvPicPr>
          <p:cNvPr id="6" name="Picture 5" descr="Shape, rectangle  Description automatically generated">
            <a:extLst>
              <a:ext uri="{FF2B5EF4-FFF2-40B4-BE49-F238E27FC236}">
                <a16:creationId xmlns:a16="http://schemas.microsoft.com/office/drawing/2014/main" id="{F5D40401-BCCA-304B-BC7B-DBF7C18C0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77" y="2367615"/>
            <a:ext cx="6539966" cy="509368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06E70FF-1889-794C-A037-790073FCCCCB}"/>
              </a:ext>
            </a:extLst>
          </p:cNvPr>
          <p:cNvGrpSpPr/>
          <p:nvPr/>
        </p:nvGrpSpPr>
        <p:grpSpPr>
          <a:xfrm>
            <a:off x="571523" y="2137080"/>
            <a:ext cx="818319" cy="818319"/>
            <a:chOff x="6096000" y="1181100"/>
            <a:chExt cx="818319" cy="818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CFFDAF-3E29-6342-A9FE-77C1BA681C50}"/>
                </a:ext>
              </a:extLst>
            </p:cNvPr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9" name="Shape 3612">
              <a:extLst>
                <a:ext uri="{FF2B5EF4-FFF2-40B4-BE49-F238E27FC236}">
                  <a16:creationId xmlns:a16="http://schemas.microsoft.com/office/drawing/2014/main" id="{F818DCC9-2759-AB46-8E88-1931DB86990F}"/>
                </a:ext>
              </a:extLst>
            </p:cNvPr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2CB0297-7626-DB4B-BEE8-E16B92AC7B6D}"/>
              </a:ext>
            </a:extLst>
          </p:cNvPr>
          <p:cNvSpPr txBox="1">
            <a:spLocks/>
          </p:cNvSpPr>
          <p:nvPr/>
        </p:nvSpPr>
        <p:spPr>
          <a:xfrm>
            <a:off x="1502350" y="2268752"/>
            <a:ext cx="4705527" cy="3079683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900" b="1">
                <a:solidFill>
                  <a:srgbClr val="00194C"/>
                </a:solidFill>
                <a:latin typeface="Raleway"/>
                <a:cs typeface="Calibri"/>
              </a:defRPr>
            </a:pPr>
            <a:r>
              <a:rPr dirty="0" err="1"/>
              <a:t>Publiskie</a:t>
            </a:r>
            <a:r>
              <a:rPr dirty="0"/>
              <a:t> </a:t>
            </a:r>
            <a:r>
              <a:rPr dirty="0" err="1"/>
              <a:t>lietotāji</a:t>
            </a:r>
            <a:endParaRPr dirty="0"/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§"/>
              <a:defRPr sz="1700">
                <a:latin typeface="Raleway"/>
                <a:cs typeface="Calibri"/>
              </a:defRPr>
            </a:pPr>
            <a:r>
              <a:rPr dirty="0" err="1"/>
              <a:t>Terminu</a:t>
            </a:r>
            <a:r>
              <a:rPr dirty="0"/>
              <a:t> </a:t>
            </a:r>
            <a:r>
              <a:rPr dirty="0" err="1"/>
              <a:t>meklēšana</a:t>
            </a:r>
            <a:endParaRPr dirty="0"/>
          </a:p>
          <a:p>
            <a:pPr lvl="1">
              <a:lnSpc>
                <a:spcPct val="10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Ø"/>
              <a:defRPr sz="1600">
                <a:latin typeface="Raleway"/>
                <a:cs typeface="Calibri"/>
              </a:defRPr>
            </a:pPr>
            <a:r>
              <a:rPr dirty="0" err="1"/>
              <a:t>Prefiksa</a:t>
            </a:r>
            <a:r>
              <a:rPr dirty="0"/>
              <a:t> </a:t>
            </a:r>
            <a:r>
              <a:rPr dirty="0" err="1"/>
              <a:t>meklēšana</a:t>
            </a:r>
            <a:r>
              <a:rPr dirty="0"/>
              <a:t> (</a:t>
            </a:r>
            <a:r>
              <a:rPr dirty="0" err="1"/>
              <a:t>meklēšana</a:t>
            </a:r>
            <a:r>
              <a:rPr dirty="0"/>
              <a:t> </a:t>
            </a:r>
            <a:r>
              <a:rPr dirty="0" err="1"/>
              <a:t>rakstīšanas</a:t>
            </a:r>
            <a:r>
              <a:rPr dirty="0"/>
              <a:t> </a:t>
            </a:r>
            <a:r>
              <a:rPr dirty="0" err="1"/>
              <a:t>laikā</a:t>
            </a:r>
            <a:r>
              <a:rPr dirty="0"/>
              <a:t>)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Ø"/>
              <a:defRPr sz="1600">
                <a:latin typeface="Raleway"/>
                <a:cs typeface="Calibri"/>
              </a:defRPr>
            </a:pPr>
            <a:r>
              <a:rPr dirty="0" err="1"/>
              <a:t>Precīza</a:t>
            </a:r>
            <a:r>
              <a:rPr dirty="0"/>
              <a:t> </a:t>
            </a:r>
            <a:r>
              <a:rPr dirty="0" err="1"/>
              <a:t>atbilstība</a:t>
            </a:r>
            <a:endParaRPr dirty="0"/>
          </a:p>
          <a:p>
            <a:pPr lvl="1">
              <a:lnSpc>
                <a:spcPct val="10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Ø"/>
              <a:defRPr sz="1600">
                <a:latin typeface="Raleway"/>
                <a:cs typeface="Calibri"/>
              </a:defRPr>
            </a:pPr>
            <a:r>
              <a:rPr dirty="0" err="1"/>
              <a:t>Pilna</a:t>
            </a:r>
            <a:r>
              <a:rPr dirty="0"/>
              <a:t> </a:t>
            </a:r>
            <a:r>
              <a:rPr dirty="0" err="1"/>
              <a:t>teksta</a:t>
            </a:r>
            <a:r>
              <a:rPr dirty="0"/>
              <a:t> </a:t>
            </a:r>
            <a:r>
              <a:rPr dirty="0" err="1"/>
              <a:t>meklēšana</a:t>
            </a:r>
            <a:endParaRPr dirty="0"/>
          </a:p>
          <a:p>
            <a:pPr lvl="1">
              <a:lnSpc>
                <a:spcPct val="10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Ø"/>
              <a:defRPr sz="1600">
                <a:latin typeface="Raleway"/>
                <a:cs typeface="Calibri"/>
              </a:defRPr>
            </a:pPr>
            <a:r>
              <a:rPr dirty="0" err="1"/>
              <a:t>Valodas</a:t>
            </a:r>
            <a:r>
              <a:rPr dirty="0"/>
              <a:t> </a:t>
            </a:r>
            <a:r>
              <a:rPr dirty="0" err="1"/>
              <a:t>filtrēšana</a:t>
            </a:r>
            <a:endParaRPr dirty="0"/>
          </a:p>
          <a:p>
            <a:pPr lvl="1">
              <a:lnSpc>
                <a:spcPct val="10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Ø"/>
              <a:defRPr sz="1600">
                <a:latin typeface="Raleway"/>
                <a:cs typeface="Calibri"/>
              </a:defRPr>
            </a:pPr>
            <a:r>
              <a:rPr lang="en-US" dirty="0" err="1"/>
              <a:t>Nozares</a:t>
            </a:r>
            <a:r>
              <a:rPr dirty="0"/>
              <a:t> </a:t>
            </a:r>
            <a:r>
              <a:rPr dirty="0" err="1"/>
              <a:t>filtrēšana</a:t>
            </a:r>
            <a:endParaRPr dirty="0"/>
          </a:p>
          <a:p>
            <a:pPr lvl="1">
              <a:lnSpc>
                <a:spcPct val="10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Ø"/>
              <a:defRPr sz="1600">
                <a:latin typeface="Raleway"/>
                <a:cs typeface="Calibri"/>
              </a:defRPr>
            </a:pPr>
            <a:r>
              <a:rPr dirty="0" err="1"/>
              <a:t>Meklēt</a:t>
            </a:r>
            <a:r>
              <a:rPr dirty="0"/>
              <a:t> </a:t>
            </a:r>
            <a:r>
              <a:rPr dirty="0" err="1"/>
              <a:t>noteiktā</a:t>
            </a:r>
            <a:r>
              <a:rPr dirty="0"/>
              <a:t> </a:t>
            </a:r>
            <a:r>
              <a:rPr dirty="0" err="1"/>
              <a:t>kolekcijā</a:t>
            </a:r>
            <a:endParaRPr dirty="0"/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§"/>
              <a:defRPr sz="1700">
                <a:latin typeface="Raleway"/>
                <a:cs typeface="Calibri"/>
              </a:defRPr>
            </a:pPr>
            <a:r>
              <a:rPr dirty="0" err="1"/>
              <a:t>Skatīt</a:t>
            </a:r>
            <a:r>
              <a:rPr dirty="0"/>
              <a:t> </a:t>
            </a:r>
            <a:r>
              <a:rPr dirty="0" err="1"/>
              <a:t>terminu</a:t>
            </a:r>
            <a:r>
              <a:rPr dirty="0"/>
              <a:t> </a:t>
            </a:r>
            <a:r>
              <a:rPr dirty="0" err="1"/>
              <a:t>saistīto</a:t>
            </a:r>
            <a:r>
              <a:rPr dirty="0"/>
              <a:t> </a:t>
            </a:r>
            <a:r>
              <a:rPr dirty="0" err="1"/>
              <a:t>informāciju</a:t>
            </a:r>
            <a:endParaRPr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464F41-8F38-4E40-9E90-9BEA0BAA0C17}"/>
              </a:ext>
            </a:extLst>
          </p:cNvPr>
          <p:cNvGrpSpPr/>
          <p:nvPr/>
        </p:nvGrpSpPr>
        <p:grpSpPr>
          <a:xfrm>
            <a:off x="598401" y="5269899"/>
            <a:ext cx="818319" cy="818319"/>
            <a:chOff x="6096000" y="1181100"/>
            <a:chExt cx="818319" cy="81831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5BB2FE-1622-124A-B120-C05050FFAD86}"/>
                </a:ext>
              </a:extLst>
            </p:cNvPr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13" name="Shape 3612">
              <a:extLst>
                <a:ext uri="{FF2B5EF4-FFF2-40B4-BE49-F238E27FC236}">
                  <a16:creationId xmlns:a16="http://schemas.microsoft.com/office/drawing/2014/main" id="{A41754C2-3692-FE4A-9E19-0F94AA9030DF}"/>
                </a:ext>
              </a:extLst>
            </p:cNvPr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C5E66D98-7258-7A41-A7CF-374182BB7069}"/>
              </a:ext>
            </a:extLst>
          </p:cNvPr>
          <p:cNvSpPr txBox="1">
            <a:spLocks/>
          </p:cNvSpPr>
          <p:nvPr/>
        </p:nvSpPr>
        <p:spPr>
          <a:xfrm>
            <a:off x="1529228" y="5401571"/>
            <a:ext cx="4871572" cy="3079683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900" b="1">
                <a:solidFill>
                  <a:srgbClr val="00194C"/>
                </a:solidFill>
                <a:latin typeface="Raleway"/>
                <a:cs typeface="Calibri"/>
              </a:defRPr>
            </a:pPr>
            <a:r>
              <a:rPr lang="en-US" dirty="0" err="1"/>
              <a:t>Administratori</a:t>
            </a:r>
            <a:endParaRPr dirty="0"/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§"/>
              <a:defRPr sz="1700">
                <a:latin typeface="Raleway"/>
                <a:cs typeface="Calibri"/>
              </a:defRPr>
            </a:pPr>
            <a:r>
              <a:rPr dirty="0" err="1"/>
              <a:t>Izveidot</a:t>
            </a:r>
            <a:r>
              <a:rPr dirty="0"/>
              <a:t>, </a:t>
            </a:r>
            <a:r>
              <a:rPr dirty="0" err="1"/>
              <a:t>pārvaldīt</a:t>
            </a:r>
            <a:r>
              <a:rPr dirty="0"/>
              <a:t>, </a:t>
            </a:r>
            <a:r>
              <a:rPr dirty="0" err="1"/>
              <a:t>importēt</a:t>
            </a:r>
            <a:r>
              <a:rPr dirty="0"/>
              <a:t>, </a:t>
            </a:r>
            <a:r>
              <a:rPr dirty="0" err="1"/>
              <a:t>eksportēt</a:t>
            </a:r>
            <a:r>
              <a:rPr dirty="0"/>
              <a:t> </a:t>
            </a:r>
            <a:r>
              <a:rPr dirty="0" err="1"/>
              <a:t>terminu</a:t>
            </a:r>
            <a:r>
              <a:rPr dirty="0"/>
              <a:t> </a:t>
            </a:r>
            <a:r>
              <a:rPr dirty="0" err="1"/>
              <a:t>kolekcijas</a:t>
            </a:r>
            <a:endParaRPr lang="en-US" sz="1700" dirty="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Ø"/>
              <a:defRPr sz="1600">
                <a:latin typeface="Raleway"/>
                <a:cs typeface="Calibri"/>
              </a:defRPr>
            </a:pPr>
            <a:r>
              <a:rPr dirty="0" err="1"/>
              <a:t>Kolekciju</a:t>
            </a:r>
            <a:r>
              <a:rPr dirty="0"/>
              <a:t>, </a:t>
            </a:r>
            <a:r>
              <a:rPr dirty="0" err="1"/>
              <a:t>valodu</a:t>
            </a:r>
            <a:r>
              <a:rPr dirty="0"/>
              <a:t>, </a:t>
            </a:r>
            <a:r>
              <a:rPr dirty="0" err="1"/>
              <a:t>domēnu</a:t>
            </a:r>
            <a:r>
              <a:rPr dirty="0"/>
              <a:t> </a:t>
            </a:r>
            <a:r>
              <a:rPr dirty="0" err="1"/>
              <a:t>pārvaldība</a:t>
            </a:r>
            <a:endParaRPr dirty="0"/>
          </a:p>
          <a:p>
            <a:pPr lvl="1">
              <a:lnSpc>
                <a:spcPct val="100000"/>
              </a:lnSpc>
              <a:spcBef>
                <a:spcPts val="200"/>
              </a:spcBef>
              <a:buClr>
                <a:srgbClr val="002060"/>
              </a:buClr>
              <a:buFont typeface="Wingdings"/>
              <a:buChar char="Ø"/>
              <a:defRPr sz="1600">
                <a:latin typeface="Raleway"/>
                <a:cs typeface="Calibri"/>
              </a:defRPr>
            </a:pPr>
            <a:r>
              <a:rPr dirty="0" err="1"/>
              <a:t>Pārvaldīt</a:t>
            </a:r>
            <a:r>
              <a:rPr dirty="0"/>
              <a:t> </a:t>
            </a:r>
            <a:r>
              <a:rPr dirty="0" err="1"/>
              <a:t>terminu</a:t>
            </a:r>
            <a:r>
              <a:rPr dirty="0"/>
              <a:t> </a:t>
            </a:r>
            <a:r>
              <a:rPr dirty="0" err="1"/>
              <a:t>ievadnes</a:t>
            </a:r>
            <a:r>
              <a:rPr dirty="0"/>
              <a:t> un to </a:t>
            </a:r>
            <a:r>
              <a:rPr dirty="0" err="1"/>
              <a:t>metadatus</a:t>
            </a:r>
            <a:endParaRPr dirty="0"/>
          </a:p>
          <a:p>
            <a:pPr lvl="1">
              <a:lnSpc>
                <a:spcPct val="100000"/>
              </a:lnSpc>
              <a:spcBef>
                <a:spcPts val="200"/>
              </a:spcBef>
              <a:buClr>
                <a:srgbClr val="002060"/>
              </a:buClr>
              <a:buFont typeface="Wingdings"/>
              <a:buChar char="Ø"/>
              <a:defRPr sz="1600">
                <a:latin typeface="Raleway"/>
                <a:cs typeface="Calibri"/>
              </a:defRPr>
            </a:pPr>
            <a:r>
              <a:rPr dirty="0" err="1"/>
              <a:t>Pārvaldīt</a:t>
            </a:r>
            <a:r>
              <a:rPr dirty="0"/>
              <a:t> </a:t>
            </a:r>
            <a:r>
              <a:rPr dirty="0" err="1"/>
              <a:t>piekļuvi</a:t>
            </a:r>
            <a:r>
              <a:rPr dirty="0"/>
              <a:t> un </a:t>
            </a:r>
            <a:r>
              <a:rPr dirty="0" err="1"/>
              <a:t>lietotājus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411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E2E8BB6-A1C4-4FDE-84E4-9545C110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797223"/>
            <a:ext cx="11041380" cy="1551707"/>
          </a:xfrm>
        </p:spPr>
        <p:txBody>
          <a:bodyPr/>
          <a:lstStyle/>
          <a:p>
            <a:pPr>
              <a:defRPr sz="4600">
                <a:cs typeface="Calibri Light"/>
              </a:defRPr>
            </a:pPr>
            <a:r>
              <a:t>Lietotāju pārvaldība</a:t>
            </a:r>
            <a:endParaRPr lang="en-US" sz="4600">
              <a:latin typeface="Raleway SemiBold"/>
              <a:cs typeface="Calibri Light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E393C62-2271-4781-9C43-75DF2258670A}"/>
              </a:ext>
            </a:extLst>
          </p:cNvPr>
          <p:cNvSpPr txBox="1">
            <a:spLocks/>
          </p:cNvSpPr>
          <p:nvPr/>
        </p:nvSpPr>
        <p:spPr>
          <a:xfrm>
            <a:off x="1646308" y="2486888"/>
            <a:ext cx="4641154" cy="830997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latin typeface="Raleway" panose="020B0503030101060003" pitchFamily="34" charset="77"/>
                <a:cs typeface="Calibri"/>
              </a:defRPr>
            </a:pPr>
            <a:r>
              <a:t>Nodrošina </a:t>
            </a:r>
            <a:r>
              <a:rPr b="1"/>
              <a:t>drošu</a:t>
            </a:r>
            <a:r>
              <a:t> autentifikāciju un autorizāciju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33809-FE1F-9942-BCE8-D1B47C115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05" y="2502624"/>
            <a:ext cx="774700" cy="622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DD51D6-B96C-9B44-BC54-8A9082357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05" y="3739298"/>
            <a:ext cx="660400" cy="660400"/>
          </a:xfrm>
          <a:prstGeom prst="rect">
            <a:avLst/>
          </a:prstGeom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6080DCA-E06E-B84E-ABE5-B768FA664E6F}"/>
              </a:ext>
            </a:extLst>
          </p:cNvPr>
          <p:cNvSpPr txBox="1">
            <a:spLocks/>
          </p:cNvSpPr>
          <p:nvPr/>
        </p:nvSpPr>
        <p:spPr>
          <a:xfrm>
            <a:off x="1646306" y="3797715"/>
            <a:ext cx="6864647" cy="1379139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latin typeface="Raleway" panose="020B0503030101060003" pitchFamily="34" charset="77"/>
                <a:cs typeface="Calibri"/>
              </a:defRPr>
            </a:pPr>
            <a:r>
              <a:rPr lang="en-US" dirty="0" err="1"/>
              <a:t>Iespēja</a:t>
            </a:r>
            <a:r>
              <a:rPr lang="en-US" dirty="0"/>
              <a:t> </a:t>
            </a:r>
            <a:r>
              <a:rPr dirty="0" err="1"/>
              <a:t>pārvaldīt</a:t>
            </a:r>
            <a:r>
              <a:rPr dirty="0"/>
              <a:t>:</a:t>
            </a:r>
          </a:p>
          <a:p>
            <a:pPr lvl="1">
              <a:buClr>
                <a:srgbClr val="00194C"/>
              </a:buClr>
              <a:buFont typeface="Wingdings" pitchFamily="2" charset="2"/>
              <a:buChar char="Ø"/>
              <a:defRPr sz="1980">
                <a:latin typeface="Raleway" panose="020B0503030101060003" pitchFamily="34" charset="77"/>
                <a:cs typeface="Calibri"/>
              </a:defRPr>
            </a:pPr>
            <a:r>
              <a:rPr lang="en-US" dirty="0" err="1"/>
              <a:t>Lietotāju</a:t>
            </a:r>
            <a:r>
              <a:rPr lang="en-US" dirty="0"/>
              <a:t> </a:t>
            </a:r>
            <a:r>
              <a:rPr lang="en-US" dirty="0" err="1"/>
              <a:t>izveide</a:t>
            </a:r>
            <a:r>
              <a:rPr lang="en-US" dirty="0"/>
              <a:t> un </a:t>
            </a:r>
            <a:r>
              <a:rPr lang="en-US" dirty="0" err="1"/>
              <a:t>lomu</a:t>
            </a:r>
            <a:r>
              <a:rPr lang="en-US" dirty="0"/>
              <a:t> </a:t>
            </a:r>
            <a:r>
              <a:rPr lang="en-US" dirty="0" err="1"/>
              <a:t>pārvaldība</a:t>
            </a:r>
            <a:endParaRPr lang="en-US" dirty="0"/>
          </a:p>
          <a:p>
            <a:pPr lvl="1">
              <a:buClr>
                <a:srgbClr val="00194C"/>
              </a:buClr>
              <a:buFont typeface="Wingdings" pitchFamily="2" charset="2"/>
              <a:buChar char="Ø"/>
              <a:defRPr sz="1980">
                <a:latin typeface="Raleway" panose="020B0503030101060003" pitchFamily="34" charset="77"/>
                <a:cs typeface="Calibri"/>
              </a:defRPr>
            </a:pPr>
            <a:r>
              <a:rPr dirty="0" err="1"/>
              <a:t>terminoloģijas</a:t>
            </a:r>
            <a:r>
              <a:rPr dirty="0"/>
              <a:t> </a:t>
            </a:r>
            <a:r>
              <a:rPr lang="en-US" dirty="0" err="1"/>
              <a:t>resursu</a:t>
            </a:r>
            <a:r>
              <a:rPr lang="en-US" dirty="0"/>
              <a:t> </a:t>
            </a:r>
            <a:r>
              <a:rPr lang="en-US" dirty="0" err="1"/>
              <a:t>pārvaldībsa</a:t>
            </a:r>
            <a:r>
              <a:rPr dirty="0"/>
              <a:t> </a:t>
            </a:r>
            <a:r>
              <a:rPr dirty="0" err="1"/>
              <a:t>lietotāju</a:t>
            </a:r>
            <a:r>
              <a:rPr dirty="0"/>
              <a:t> </a:t>
            </a:r>
            <a:r>
              <a:rPr dirty="0" err="1"/>
              <a:t>konts</a:t>
            </a:r>
            <a:endParaRPr dirty="0"/>
          </a:p>
          <a:p>
            <a:pPr marL="0" indent="0">
              <a:buNone/>
            </a:pPr>
            <a:endParaRPr lang="en-US" sz="2400" dirty="0">
              <a:latin typeface="Raleway" panose="020B0503030101060003" pitchFamily="34" charset="77"/>
              <a:cs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5B4930-EBC4-5342-8FF6-4F943FD8E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05" y="5176854"/>
            <a:ext cx="660400" cy="660400"/>
          </a:xfrm>
          <a:prstGeom prst="rect">
            <a:avLst/>
          </a:prstGeom>
        </p:spPr>
      </p:pic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A3A4B13C-D079-2D4A-821A-970E4D37C7A1}"/>
              </a:ext>
            </a:extLst>
          </p:cNvPr>
          <p:cNvSpPr txBox="1">
            <a:spLocks/>
          </p:cNvSpPr>
          <p:nvPr/>
        </p:nvSpPr>
        <p:spPr>
          <a:xfrm>
            <a:off x="1646307" y="5285223"/>
            <a:ext cx="5639396" cy="830997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latin typeface="Raleway" panose="020B0503030101060003" pitchFamily="34" charset="77"/>
                <a:cs typeface="Calibri"/>
              </a:defRPr>
            </a:pPr>
            <a:r>
              <a:rPr dirty="0" err="1"/>
              <a:t>Nodrošina</a:t>
            </a:r>
            <a:r>
              <a:rPr dirty="0"/>
              <a:t> </a:t>
            </a:r>
            <a:r>
              <a:rPr i="1" dirty="0" err="1"/>
              <a:t>pašapkalpošanos</a:t>
            </a:r>
            <a:r>
              <a:rPr lang="en-US" dirty="0"/>
              <a:t> </a:t>
            </a:r>
            <a:r>
              <a:rPr lang="en-US" dirty="0" err="1"/>
              <a:t>iespēju</a:t>
            </a:r>
            <a:r>
              <a:rPr dirty="0"/>
              <a:t> </a:t>
            </a:r>
            <a:r>
              <a:rPr dirty="0" err="1"/>
              <a:t>lietotājiem</a:t>
            </a:r>
            <a:r>
              <a:rPr dirty="0"/>
              <a:t>:</a:t>
            </a:r>
            <a:endParaRPr lang="en-US" sz="1980" dirty="0">
              <a:latin typeface="Raleway" panose="020B0503030101060003" pitchFamily="34" charset="77"/>
              <a:cs typeface="Calibri"/>
            </a:endParaRPr>
          </a:p>
          <a:p>
            <a:pPr lvl="1">
              <a:buClr>
                <a:srgbClr val="00194C"/>
              </a:buClr>
              <a:buFont typeface="Wingdings" pitchFamily="2" charset="2"/>
              <a:buChar char="Ø"/>
              <a:defRPr sz="1980">
                <a:latin typeface="Raleway" panose="020B0503030101060003" pitchFamily="34" charset="77"/>
                <a:cs typeface="Calibri"/>
              </a:defRPr>
            </a:pPr>
            <a:r>
              <a:rPr dirty="0" err="1"/>
              <a:t>Reģistrēt</a:t>
            </a:r>
            <a:endParaRPr dirty="0"/>
          </a:p>
          <a:p>
            <a:pPr lvl="1">
              <a:buClr>
                <a:srgbClr val="00194C"/>
              </a:buClr>
              <a:buFont typeface="Wingdings" pitchFamily="2" charset="2"/>
              <a:buChar char="Ø"/>
              <a:defRPr sz="1980">
                <a:latin typeface="Raleway" panose="020B0503030101060003" pitchFamily="34" charset="77"/>
                <a:cs typeface="Calibri"/>
              </a:defRPr>
            </a:pPr>
            <a:r>
              <a:rPr dirty="0" err="1"/>
              <a:t>Rediģēt</a:t>
            </a:r>
            <a:r>
              <a:rPr dirty="0"/>
              <a:t> </a:t>
            </a:r>
            <a:r>
              <a:rPr dirty="0" err="1"/>
              <a:t>kontu</a:t>
            </a:r>
            <a:endParaRPr dirty="0"/>
          </a:p>
          <a:p>
            <a:pPr lvl="1">
              <a:buClr>
                <a:srgbClr val="00194C"/>
              </a:buClr>
              <a:buFont typeface="Wingdings" pitchFamily="2" charset="2"/>
              <a:buChar char="Ø"/>
              <a:defRPr sz="1980">
                <a:latin typeface="Raleway" panose="020B0503030101060003" pitchFamily="34" charset="77"/>
                <a:cs typeface="Calibri"/>
              </a:defRPr>
            </a:pPr>
            <a:r>
              <a:rPr dirty="0" err="1"/>
              <a:t>Atkopt</a:t>
            </a:r>
            <a:r>
              <a:rPr dirty="0"/>
              <a:t> </a:t>
            </a:r>
            <a:r>
              <a:rPr dirty="0" err="1"/>
              <a:t>paroli</a:t>
            </a:r>
            <a:endParaRPr dirty="0"/>
          </a:p>
          <a:p>
            <a:pPr lvl="1">
              <a:buClr>
                <a:srgbClr val="00194C"/>
              </a:buClr>
              <a:buFont typeface="Wingdings" pitchFamily="2" charset="2"/>
              <a:buChar char="Ø"/>
              <a:defRPr sz="1980">
                <a:latin typeface="Raleway" panose="020B0503030101060003" pitchFamily="34" charset="77"/>
                <a:cs typeface="Calibri"/>
              </a:defRPr>
            </a:pPr>
            <a:r>
              <a:rPr dirty="0" err="1"/>
              <a:t>Mainīt</a:t>
            </a:r>
            <a:r>
              <a:rPr dirty="0"/>
              <a:t> </a:t>
            </a:r>
            <a:r>
              <a:rPr dirty="0" err="1"/>
              <a:t>paroli</a:t>
            </a:r>
            <a:endParaRPr dirty="0"/>
          </a:p>
          <a:p>
            <a:pPr marL="0" indent="0">
              <a:buNone/>
            </a:pPr>
            <a:endParaRPr lang="en-US" sz="2400" dirty="0">
              <a:latin typeface="Raleway" panose="020B0503030101060003" pitchFamily="34" charset="7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63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89C67A-310D-3A4E-AAFF-53BE1F43FBE9}"/>
              </a:ext>
            </a:extLst>
          </p:cNvPr>
          <p:cNvSpPr/>
          <p:nvPr/>
        </p:nvSpPr>
        <p:spPr>
          <a:xfrm>
            <a:off x="0" y="1238865"/>
            <a:ext cx="12801600" cy="6386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6836CF9-36B3-E64C-B2A2-03A9F6E0A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139" y="2888672"/>
            <a:ext cx="5977845" cy="3550426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2E2E8BB6-A1C4-4FDE-84E4-9545C110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797223"/>
            <a:ext cx="11041380" cy="1551707"/>
          </a:xfrm>
        </p:spPr>
        <p:txBody>
          <a:bodyPr>
            <a:normAutofit/>
          </a:bodyPr>
          <a:lstStyle/>
          <a:p>
            <a:pPr>
              <a:defRPr sz="4600">
                <a:latin typeface="Raleway SemiBold"/>
                <a:cs typeface="Calibri Light"/>
              </a:defRPr>
            </a:pPr>
            <a:r>
              <a:rPr sz="4100" dirty="0" err="1"/>
              <a:t>Fed</a:t>
            </a:r>
            <a:r>
              <a:rPr lang="en-US" sz="4100" dirty="0" err="1"/>
              <a:t>T</a:t>
            </a:r>
            <a:r>
              <a:rPr sz="4100" dirty="0" err="1"/>
              <a:t>erm</a:t>
            </a:r>
            <a:r>
              <a:rPr sz="4100" dirty="0"/>
              <a:t> </a:t>
            </a:r>
            <a:r>
              <a:rPr lang="en-US" sz="4100" dirty="0" err="1"/>
              <a:t>rīkkopas</a:t>
            </a:r>
            <a:r>
              <a:rPr sz="4100" dirty="0">
                <a:solidFill>
                  <a:schemeClr val="accent1">
                    <a:lumMod val="50000"/>
                  </a:schemeClr>
                </a:solidFill>
                <a:latin typeface="Raleway SemiBold"/>
                <a:cs typeface="Calibri Light"/>
              </a:rPr>
              <a:t> </a:t>
            </a:r>
            <a:r>
              <a:rPr lang="en-US" sz="4100" dirty="0" err="1">
                <a:solidFill>
                  <a:schemeClr val="accent1">
                    <a:lumMod val="50000"/>
                  </a:schemeClr>
                </a:solidFill>
                <a:latin typeface="Raleway SemiBold"/>
                <a:cs typeface="Calibri Light"/>
              </a:rPr>
              <a:t>saskarnes</a:t>
            </a:r>
            <a:r>
              <a:rPr lang="en-US" sz="4100" dirty="0">
                <a:solidFill>
                  <a:schemeClr val="accent1">
                    <a:lumMod val="50000"/>
                  </a:schemeClr>
                </a:solidFill>
                <a:latin typeface="Raleway SemiBold"/>
                <a:cs typeface="Calibri Light"/>
              </a:rPr>
              <a:t> </a:t>
            </a:r>
            <a:r>
              <a:rPr sz="4100" dirty="0" err="1">
                <a:solidFill>
                  <a:schemeClr val="accent1">
                    <a:lumMod val="50000"/>
                  </a:schemeClr>
                </a:solidFill>
                <a:latin typeface="Raleway SemiBold"/>
                <a:cs typeface="Calibri Light"/>
              </a:rPr>
              <a:t>pielāgošana</a:t>
            </a:r>
            <a:endParaRPr sz="4100" dirty="0">
              <a:solidFill>
                <a:schemeClr val="accent1">
                  <a:lumMod val="50000"/>
                </a:schemeClr>
              </a:solidFill>
              <a:latin typeface="Raleway SemiBold"/>
              <a:cs typeface="Calibri Ligh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389B77-0D61-4F58-8331-96261ADDA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361" y="3801821"/>
            <a:ext cx="4273513" cy="830998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  <a:defRPr sz="2400">
                <a:cs typeface="Calibri"/>
              </a:defRPr>
            </a:pPr>
            <a:r>
              <a:t>CMS nodrošinās vienkāršu satura pārvaldību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E393C62-2271-4781-9C43-75DF2258670A}"/>
              </a:ext>
            </a:extLst>
          </p:cNvPr>
          <p:cNvSpPr txBox="1">
            <a:spLocks/>
          </p:cNvSpPr>
          <p:nvPr/>
        </p:nvSpPr>
        <p:spPr>
          <a:xfrm>
            <a:off x="1646308" y="2486888"/>
            <a:ext cx="4357764" cy="1023598"/>
          </a:xfrm>
          <a:prstGeom prst="rect">
            <a:avLst/>
          </a:prstGeom>
        </p:spPr>
        <p:txBody>
          <a:bodyPr vert="horz" lIns="91440" tIns="45720" rIns="91440" bIns="45720" anchor="t">
            <a:normAutofit fontScale="92500"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latin typeface="Raleway"/>
                <a:cs typeface="Calibri"/>
              </a:defRPr>
            </a:pPr>
            <a:r>
              <a:rPr dirty="0" err="1"/>
              <a:t>Fed</a:t>
            </a:r>
            <a:r>
              <a:rPr lang="en-US" dirty="0" err="1"/>
              <a:t>T</a:t>
            </a:r>
            <a:r>
              <a:rPr dirty="0" err="1"/>
              <a:t>erm</a:t>
            </a:r>
            <a:r>
              <a:rPr dirty="0"/>
              <a:t> </a:t>
            </a:r>
            <a:r>
              <a:rPr lang="en-US" dirty="0" err="1"/>
              <a:t>rīkkopa</a:t>
            </a:r>
            <a:r>
              <a:rPr lang="en-US" dirty="0"/>
              <a:t> </a:t>
            </a:r>
            <a:r>
              <a:rPr lang="en-US" dirty="0" err="1"/>
              <a:t>b</a:t>
            </a:r>
            <a:r>
              <a:rPr dirty="0" err="1"/>
              <a:t>ūs</a:t>
            </a:r>
            <a:r>
              <a:rPr dirty="0"/>
              <a:t> </a:t>
            </a:r>
            <a:r>
              <a:rPr dirty="0" err="1"/>
              <a:t>pieejams</a:t>
            </a:r>
            <a:r>
              <a:rPr dirty="0"/>
              <a:t> “</a:t>
            </a:r>
            <a:r>
              <a:rPr lang="lv-LV" dirty="0" err="1"/>
              <a:t>white</a:t>
            </a:r>
            <a:r>
              <a:rPr lang="lv-LV" dirty="0"/>
              <a:t> </a:t>
            </a:r>
            <a:r>
              <a:rPr lang="lv-LV" dirty="0" err="1"/>
              <a:t>labeling</a:t>
            </a:r>
            <a:r>
              <a:rPr dirty="0"/>
              <a:t>” - </a:t>
            </a:r>
            <a:r>
              <a:rPr dirty="0" err="1"/>
              <a:t>pielāgojam</a:t>
            </a:r>
            <a:r>
              <a:rPr lang="en-US" dirty="0" err="1"/>
              <a:t>s</a:t>
            </a:r>
            <a:r>
              <a:rPr dirty="0"/>
              <a:t> dizain</a:t>
            </a:r>
            <a:r>
              <a:rPr lang="en-US" dirty="0"/>
              <a:t>s</a:t>
            </a:r>
            <a:r>
              <a:rPr dirty="0"/>
              <a:t> un </a:t>
            </a:r>
            <a:r>
              <a:rPr dirty="0" err="1"/>
              <a:t>logotip</a:t>
            </a:r>
            <a:r>
              <a:rPr lang="en-US" dirty="0" err="1"/>
              <a:t>s</a:t>
            </a:r>
            <a:endParaRPr lang="en-US" sz="2900" dirty="0">
              <a:latin typeface="Calibri"/>
              <a:cs typeface="Calibri"/>
            </a:endParaRPr>
          </a:p>
        </p:txBody>
      </p:sp>
      <p:pic>
        <p:nvPicPr>
          <p:cNvPr id="6" name="Picture 5" descr="Shape, rectangle  Description automatically generated">
            <a:extLst>
              <a:ext uri="{FF2B5EF4-FFF2-40B4-BE49-F238E27FC236}">
                <a16:creationId xmlns:a16="http://schemas.microsoft.com/office/drawing/2014/main" id="{3E3FAB4B-B8A5-3E47-B642-5DE68F2AF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331" y="2617830"/>
            <a:ext cx="6539966" cy="4160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69F135-BBEA-F84E-B6BA-77C4FB618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10" y="2486887"/>
            <a:ext cx="622300" cy="622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ECB3E0-63E4-8B4C-92DF-655F4F999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02" y="3846585"/>
            <a:ext cx="520700" cy="67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4EBA59-A513-7949-87C3-81846BCAE6B6}"/>
              </a:ext>
            </a:extLst>
          </p:cNvPr>
          <p:cNvSpPr/>
          <p:nvPr/>
        </p:nvSpPr>
        <p:spPr>
          <a:xfrm>
            <a:off x="1689611" y="5173518"/>
            <a:ext cx="43490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400">
                <a:latin typeface="Raleway" panose="020B0503030101060003" pitchFamily="34" charset="77"/>
                <a:cs typeface="Calibri"/>
              </a:defRPr>
            </a:pPr>
            <a:r>
              <a:rPr lang="en-US" dirty="0" err="1"/>
              <a:t>Sākumlapu</a:t>
            </a:r>
            <a:r>
              <a:rPr lang="en-US" dirty="0"/>
              <a:t> var</a:t>
            </a:r>
            <a:r>
              <a:rPr dirty="0"/>
              <a:t> </a:t>
            </a:r>
            <a:r>
              <a:rPr dirty="0" err="1"/>
              <a:t>izmantot</a:t>
            </a:r>
            <a:r>
              <a:rPr dirty="0"/>
              <a:t>, </a:t>
            </a:r>
            <a:r>
              <a:rPr dirty="0" err="1"/>
              <a:t>ziņām</a:t>
            </a:r>
            <a:r>
              <a:rPr lang="en-US" dirty="0"/>
              <a:t>, </a:t>
            </a:r>
            <a:r>
              <a:rPr lang="en-US" dirty="0" err="1"/>
              <a:t>paziņojumiem</a:t>
            </a:r>
            <a:r>
              <a:rPr lang="en-US" dirty="0"/>
              <a:t>, </a:t>
            </a:r>
            <a:r>
              <a:rPr lang="en-US" dirty="0" err="1"/>
              <a:t>lēmumiem</a:t>
            </a:r>
            <a:r>
              <a:rPr dirty="0"/>
              <a:t> un </a:t>
            </a:r>
            <a:r>
              <a:rPr dirty="0" err="1"/>
              <a:t>citai</a:t>
            </a:r>
            <a:r>
              <a:rPr dirty="0"/>
              <a:t> </a:t>
            </a:r>
            <a:r>
              <a:rPr dirty="0" err="1"/>
              <a:t>saistītai</a:t>
            </a:r>
            <a:r>
              <a:rPr dirty="0"/>
              <a:t> </a:t>
            </a:r>
            <a:r>
              <a:rPr dirty="0" err="1"/>
              <a:t>informācijai</a:t>
            </a:r>
            <a:endParaRPr lang="en-US" sz="2000" dirty="0">
              <a:latin typeface="Raleway" panose="020B0503030101060003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33A15C-57AE-3447-9B77-C91B2767E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02" y="5257083"/>
            <a:ext cx="520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29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F04AA-66F5-4AD4-A5E5-482FDB08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797223"/>
            <a:ext cx="11041380" cy="1551707"/>
          </a:xfrm>
        </p:spPr>
        <p:txBody>
          <a:bodyPr/>
          <a:lstStyle/>
          <a:p>
            <a:pPr>
              <a:defRPr sz="4600">
                <a:latin typeface="Raleway SemiBold"/>
                <a:cs typeface="Calibri Light"/>
              </a:defRPr>
            </a:pPr>
            <a:r>
              <a:t>Viegli izvietojams</a:t>
            </a:r>
            <a:endParaRPr lang="en-US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183F0-DB1B-EA49-9677-C6D6D1D47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60" y="2348930"/>
            <a:ext cx="571500" cy="7747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AC5788-7D77-A447-8FDE-2F9CA5993A34}"/>
              </a:ext>
            </a:extLst>
          </p:cNvPr>
          <p:cNvSpPr txBox="1">
            <a:spLocks/>
          </p:cNvSpPr>
          <p:nvPr/>
        </p:nvSpPr>
        <p:spPr>
          <a:xfrm>
            <a:off x="1686110" y="2350464"/>
            <a:ext cx="5860621" cy="830997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latin typeface="Raleway" panose="020B0503030101060003" pitchFamily="34" charset="77"/>
                <a:cs typeface="Calibri"/>
              </a:defRPr>
            </a:pPr>
            <a:r>
              <a:rPr dirty="0" err="1"/>
              <a:t>Visi</a:t>
            </a:r>
            <a:r>
              <a:rPr dirty="0"/>
              <a:t> </a:t>
            </a:r>
            <a:r>
              <a:rPr dirty="0" err="1"/>
              <a:t>komponenti</a:t>
            </a:r>
            <a:r>
              <a:rPr dirty="0"/>
              <a:t> </a:t>
            </a:r>
            <a:r>
              <a:rPr dirty="0" err="1"/>
              <a:t>tiks</a:t>
            </a:r>
            <a:r>
              <a:rPr dirty="0"/>
              <a:t> </a:t>
            </a:r>
            <a:r>
              <a:rPr dirty="0" err="1"/>
              <a:t>nodrošināti</a:t>
            </a:r>
            <a:r>
              <a:rPr dirty="0"/>
              <a:t> </a:t>
            </a:r>
            <a:r>
              <a:rPr dirty="0" err="1"/>
              <a:t>kā</a:t>
            </a:r>
            <a:r>
              <a:rPr dirty="0"/>
              <a:t> Docker </a:t>
            </a:r>
            <a:r>
              <a:rPr lang="en-US" dirty="0" err="1"/>
              <a:t>konteineri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35F407-8D16-B747-82B4-1C8EE39A8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60" y="3626644"/>
            <a:ext cx="571500" cy="774700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654AE08-9D11-3942-9264-63E6B8022E85}"/>
              </a:ext>
            </a:extLst>
          </p:cNvPr>
          <p:cNvSpPr txBox="1">
            <a:spLocks/>
          </p:cNvSpPr>
          <p:nvPr/>
        </p:nvSpPr>
        <p:spPr>
          <a:xfrm>
            <a:off x="1686110" y="3628178"/>
            <a:ext cx="5860621" cy="830997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latin typeface="Raleway" panose="020B0503030101060003" pitchFamily="34" charset="77"/>
                <a:cs typeface="Calibri"/>
              </a:defRPr>
            </a:pPr>
            <a:r>
              <a:rPr lang="en-US" dirty="0" err="1"/>
              <a:t>Pielāgojama</a:t>
            </a:r>
            <a:r>
              <a:rPr lang="en-US" dirty="0"/>
              <a:t> un </a:t>
            </a:r>
            <a:r>
              <a:rPr lang="en-US" dirty="0" err="1"/>
              <a:t>moderna</a:t>
            </a:r>
            <a:r>
              <a:rPr lang="en-US" dirty="0"/>
              <a:t> </a:t>
            </a:r>
            <a:r>
              <a:rPr lang="en-US" dirty="0" err="1"/>
              <a:t>infrastruktūra</a:t>
            </a:r>
            <a:r>
              <a:rPr dirty="0"/>
              <a:t>:</a:t>
            </a:r>
          </a:p>
          <a:p>
            <a:pPr lvl="1">
              <a:buFont typeface="Wingdings" pitchFamily="2" charset="2"/>
              <a:buChar char="Ø"/>
              <a:defRPr sz="1980">
                <a:latin typeface="Raleway" panose="020B0503030101060003" pitchFamily="34" charset="77"/>
                <a:cs typeface="Calibri"/>
              </a:defRPr>
            </a:pPr>
            <a:r>
              <a:rPr dirty="0"/>
              <a:t>Do</a:t>
            </a:r>
            <a:r>
              <a:rPr lang="en-US" dirty="0"/>
              <a:t>cker</a:t>
            </a:r>
            <a:endParaRPr dirty="0"/>
          </a:p>
          <a:p>
            <a:pPr lvl="1">
              <a:buFont typeface="Wingdings" pitchFamily="2" charset="2"/>
              <a:buChar char="Ø"/>
              <a:defRPr sz="1980">
                <a:latin typeface="Raleway" panose="020B0503030101060003" pitchFamily="34" charset="77"/>
                <a:cs typeface="Calibri"/>
              </a:defRPr>
            </a:pPr>
            <a:r>
              <a:rPr dirty="0"/>
              <a:t>Kubernetes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413314-00C3-844B-BDBA-D13404D3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60" y="5006281"/>
            <a:ext cx="571500" cy="77470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5B1800A-746B-9643-843C-5E36C18390DA}"/>
              </a:ext>
            </a:extLst>
          </p:cNvPr>
          <p:cNvSpPr txBox="1">
            <a:spLocks/>
          </p:cNvSpPr>
          <p:nvPr/>
        </p:nvSpPr>
        <p:spPr>
          <a:xfrm>
            <a:off x="1686110" y="5007815"/>
            <a:ext cx="5860621" cy="1902939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latin typeface="Raleway"/>
                <a:cs typeface="Calibri"/>
              </a:defRPr>
            </a:pPr>
            <a:r>
              <a:rPr lang="en-US" dirty="0" err="1"/>
              <a:t>I</a:t>
            </a:r>
            <a:r>
              <a:rPr dirty="0" err="1"/>
              <a:t>espēja</a:t>
            </a:r>
            <a:r>
              <a:rPr dirty="0"/>
              <a:t> </a:t>
            </a:r>
            <a:r>
              <a:rPr lang="en-US" dirty="0" err="1"/>
              <a:t>izvietot</a:t>
            </a:r>
            <a:r>
              <a:rPr dirty="0"/>
              <a:t>:</a:t>
            </a:r>
          </a:p>
          <a:p>
            <a:pPr lvl="1">
              <a:buFont typeface="Wingdings" pitchFamily="2" charset="2"/>
              <a:buChar char="Ø"/>
              <a:defRPr sz="1950">
                <a:latin typeface="Raleway"/>
                <a:cs typeface="Calibri"/>
              </a:defRPr>
            </a:pPr>
            <a:r>
              <a:rPr lang="en-US" dirty="0"/>
              <a:t> </a:t>
            </a:r>
            <a:r>
              <a:rPr lang="en-US" dirty="0" err="1"/>
              <a:t>kādā</a:t>
            </a:r>
            <a:r>
              <a:rPr lang="en-US" dirty="0"/>
              <a:t> no </a:t>
            </a:r>
            <a:r>
              <a:rPr lang="en-US" dirty="0" err="1"/>
              <a:t>mākoņpakalpojumā</a:t>
            </a:r>
            <a:r>
              <a:rPr lang="en-US" dirty="0"/>
              <a:t> (Azure, AWS, </a:t>
            </a:r>
            <a:r>
              <a:rPr lang="en-US" dirty="0" err="1"/>
              <a:t>u.c.</a:t>
            </a:r>
            <a:r>
              <a:rPr lang="en-US" dirty="0"/>
              <a:t> )</a:t>
            </a:r>
            <a:endParaRPr dirty="0"/>
          </a:p>
          <a:p>
            <a:pPr lvl="1">
              <a:buFont typeface="Wingdings" pitchFamily="2" charset="2"/>
              <a:buChar char="Ø"/>
              <a:defRPr sz="1950">
                <a:latin typeface="Raleway"/>
                <a:cs typeface="Calibri"/>
              </a:defRPr>
            </a:pPr>
            <a:r>
              <a:rPr lang="en-US" dirty="0" err="1"/>
              <a:t>Lokāla</a:t>
            </a:r>
            <a:r>
              <a:rPr lang="en-US" dirty="0"/>
              <a:t> </a:t>
            </a:r>
            <a:r>
              <a:rPr lang="en-US" dirty="0" err="1"/>
              <a:t>fisiska</a:t>
            </a:r>
            <a:r>
              <a:rPr lang="en-US" dirty="0"/>
              <a:t> </a:t>
            </a:r>
            <a:r>
              <a:rPr lang="en-US" dirty="0" err="1"/>
              <a:t>infrastruktūra</a:t>
            </a:r>
            <a:r>
              <a:rPr lang="en-US" dirty="0"/>
              <a:t> (</a:t>
            </a:r>
            <a:r>
              <a:rPr dirty="0" err="1"/>
              <a:t>serveris</a:t>
            </a:r>
            <a:r>
              <a:rPr lang="en-US" dirty="0"/>
              <a:t>)</a:t>
            </a:r>
          </a:p>
          <a:p>
            <a:pPr lvl="1">
              <a:buFont typeface="Wingdings" pitchFamily="2" charset="2"/>
              <a:buChar char="Ø"/>
              <a:defRPr sz="1950">
                <a:latin typeface="Raleway"/>
                <a:cs typeface="Calibri"/>
              </a:defRPr>
            </a:pPr>
            <a:r>
              <a:rPr dirty="0"/>
              <a:t>PC </a:t>
            </a:r>
            <a:r>
              <a:rPr dirty="0" err="1"/>
              <a:t>vai</a:t>
            </a:r>
            <a:r>
              <a:rPr dirty="0"/>
              <a:t> </a:t>
            </a:r>
            <a:r>
              <a:rPr dirty="0" err="1"/>
              <a:t>klēpjdators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406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53D57C4-241A-478D-BE86-57D6A9C8D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Kopsavilkums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F62EE9-3C9A-40C0-86E1-2800292A6FCD}"/>
              </a:ext>
            </a:extLst>
          </p:cNvPr>
          <p:cNvGrpSpPr/>
          <p:nvPr/>
        </p:nvGrpSpPr>
        <p:grpSpPr>
          <a:xfrm>
            <a:off x="845144" y="2526039"/>
            <a:ext cx="818319" cy="818319"/>
            <a:chOff x="6096000" y="1181100"/>
            <a:chExt cx="818319" cy="8183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DF8EA35-E0C1-43BE-BDCD-612D4286084F}"/>
                </a:ext>
              </a:extLst>
            </p:cNvPr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6" name="Shape 3612">
              <a:extLst>
                <a:ext uri="{FF2B5EF4-FFF2-40B4-BE49-F238E27FC236}">
                  <a16:creationId xmlns:a16="http://schemas.microsoft.com/office/drawing/2014/main" id="{A5A52323-86F0-4BED-B929-A0040FABA026}"/>
                </a:ext>
              </a:extLst>
            </p:cNvPr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1993966-E6A8-184E-BE17-335A6A57EF55}"/>
              </a:ext>
            </a:extLst>
          </p:cNvPr>
          <p:cNvSpPr txBox="1">
            <a:spLocks/>
          </p:cNvSpPr>
          <p:nvPr/>
        </p:nvSpPr>
        <p:spPr>
          <a:xfrm>
            <a:off x="1863091" y="2576474"/>
            <a:ext cx="5860621" cy="830997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latin typeface="Raleway" panose="020B0503030101060003" pitchFamily="34" charset="77"/>
                <a:cs typeface="Calibri"/>
              </a:defRPr>
            </a:pPr>
            <a:r>
              <a:rPr dirty="0" err="1"/>
              <a:t>Fed</a:t>
            </a:r>
            <a:r>
              <a:rPr lang="en-US" dirty="0" err="1"/>
              <a:t>T</a:t>
            </a:r>
            <a:r>
              <a:rPr dirty="0" err="1"/>
              <a:t>erm</a:t>
            </a:r>
            <a:r>
              <a:rPr dirty="0"/>
              <a:t> </a:t>
            </a:r>
            <a:r>
              <a:rPr dirty="0" err="1"/>
              <a:t>rīk</a:t>
            </a:r>
            <a:r>
              <a:rPr lang="en-US" dirty="0" err="1"/>
              <a:t>kopa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b="1" dirty="0" err="1"/>
              <a:t>brīvi</a:t>
            </a:r>
            <a:r>
              <a:rPr b="1" dirty="0"/>
              <a:t> </a:t>
            </a:r>
            <a:r>
              <a:rPr b="1" dirty="0" err="1"/>
              <a:t>pieejam</a:t>
            </a:r>
            <a:r>
              <a:rPr lang="en-US" b="1" dirty="0" err="1"/>
              <a:t>a</a:t>
            </a:r>
            <a:endParaRPr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6A7DF3-BD24-4A42-A425-A3CB953DF865}"/>
              </a:ext>
            </a:extLst>
          </p:cNvPr>
          <p:cNvGrpSpPr/>
          <p:nvPr/>
        </p:nvGrpSpPr>
        <p:grpSpPr>
          <a:xfrm>
            <a:off x="845144" y="3530608"/>
            <a:ext cx="818319" cy="818319"/>
            <a:chOff x="6096000" y="1181100"/>
            <a:chExt cx="818319" cy="81831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83401F8-0E45-F740-BF19-63D4AC84DDA8}"/>
                </a:ext>
              </a:extLst>
            </p:cNvPr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11" name="Shape 3612">
              <a:extLst>
                <a:ext uri="{FF2B5EF4-FFF2-40B4-BE49-F238E27FC236}">
                  <a16:creationId xmlns:a16="http://schemas.microsoft.com/office/drawing/2014/main" id="{2FDCC329-4F50-B04E-ABE4-7FAADABDF216}"/>
                </a:ext>
              </a:extLst>
            </p:cNvPr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FC1E871-905D-E64A-AB2A-0E67D271A878}"/>
              </a:ext>
            </a:extLst>
          </p:cNvPr>
          <p:cNvSpPr txBox="1">
            <a:spLocks/>
          </p:cNvSpPr>
          <p:nvPr/>
        </p:nvSpPr>
        <p:spPr>
          <a:xfrm>
            <a:off x="1896875" y="3598495"/>
            <a:ext cx="9790712" cy="830997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latin typeface="Raleway" panose="020B0503030101060003" pitchFamily="34" charset="77"/>
                <a:cs typeface="Calibri"/>
              </a:defRPr>
            </a:pPr>
            <a:r>
              <a:rPr lang="lv-LV" dirty="0"/>
              <a:t>EuroTermBank </a:t>
            </a:r>
            <a:r>
              <a:rPr lang="lv-LV" dirty="0" err="1"/>
              <a:t>federativa</a:t>
            </a:r>
            <a:r>
              <a:rPr lang="lv-LV" dirty="0"/>
              <a:t> terminoloģijas</a:t>
            </a:r>
            <a:br>
              <a:rPr lang="lv-LV" dirty="0"/>
            </a:br>
            <a:r>
              <a:rPr lang="lv-LV" dirty="0"/>
              <a:t>resursu </a:t>
            </a:r>
            <a:r>
              <a:rPr lang="lv-LV" dirty="0" err="1"/>
              <a:t>parvaldibas</a:t>
            </a:r>
            <a:r>
              <a:rPr lang="lv-LV" dirty="0"/>
              <a:t> </a:t>
            </a:r>
            <a:r>
              <a:rPr lang="en-US" dirty="0" err="1"/>
              <a:t>vienota</a:t>
            </a:r>
            <a:r>
              <a:rPr lang="en-US" dirty="0"/>
              <a:t> </a:t>
            </a:r>
            <a:r>
              <a:rPr lang="lv-LV" dirty="0" err="1"/>
              <a:t>infrastruktura</a:t>
            </a:r>
            <a:r>
              <a:rPr lang="en-US" dirty="0"/>
              <a:t> no </a:t>
            </a:r>
            <a:r>
              <a:rPr sz="2400" b="1" dirty="0">
                <a:latin typeface="Raleway" panose="020B0503030101060003" pitchFamily="34" charset="77"/>
                <a:cs typeface="Calibri"/>
              </a:rPr>
              <a:t>202</a:t>
            </a:r>
            <a:r>
              <a:rPr lang="en-US" sz="2400" b="1" dirty="0">
                <a:latin typeface="Raleway" panose="020B0503030101060003" pitchFamily="34" charset="77"/>
                <a:cs typeface="Calibri"/>
              </a:rPr>
              <a:t>2</a:t>
            </a:r>
            <a:r>
              <a:rPr sz="2400" b="1" dirty="0">
                <a:latin typeface="Raleway" panose="020B0503030101060003" pitchFamily="34" charset="77"/>
                <a:cs typeface="Calibri"/>
              </a:rPr>
              <a:t>. </a:t>
            </a:r>
            <a:r>
              <a:rPr sz="2400" b="1" dirty="0" err="1">
                <a:latin typeface="Raleway" panose="020B0503030101060003" pitchFamily="34" charset="77"/>
                <a:cs typeface="Calibri"/>
              </a:rPr>
              <a:t>gada</a:t>
            </a:r>
            <a:r>
              <a:rPr sz="2400" b="1" dirty="0">
                <a:latin typeface="Raleway" panose="020B0503030101060003" pitchFamily="34" charset="77"/>
                <a:cs typeface="Calibri"/>
              </a:rPr>
              <a:t> </a:t>
            </a:r>
            <a:r>
              <a:rPr lang="en-US" sz="2400" b="1" dirty="0" err="1">
                <a:latin typeface="Raleway" panose="020B0503030101060003" pitchFamily="34" charset="77"/>
                <a:cs typeface="Calibri"/>
              </a:rPr>
              <a:t>maijs</a:t>
            </a:r>
            <a:endParaRPr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FF5F15-7C37-D642-BCF6-3770216EA99E}"/>
              </a:ext>
            </a:extLst>
          </p:cNvPr>
          <p:cNvSpPr/>
          <p:nvPr/>
        </p:nvSpPr>
        <p:spPr>
          <a:xfrm>
            <a:off x="1819383" y="6460440"/>
            <a:ext cx="4725497" cy="864228"/>
          </a:xfrm>
          <a:prstGeom prst="rect">
            <a:avLst/>
          </a:prstGeom>
          <a:solidFill>
            <a:srgbClr val="00194C"/>
          </a:solidFill>
          <a:ln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5720" rIns="91440" bIns="45720" anchor="ctr"/>
          <a:lstStyle/>
          <a:p>
            <a:pPr algn="ctr">
              <a:defRPr sz="3600" b="1">
                <a:latin typeface="Roboto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t>EuroTermBank.eu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F28892-879D-0843-B1FD-B1C609174499}"/>
              </a:ext>
            </a:extLst>
          </p:cNvPr>
          <p:cNvGrpSpPr/>
          <p:nvPr/>
        </p:nvGrpSpPr>
        <p:grpSpPr>
          <a:xfrm>
            <a:off x="845143" y="5576412"/>
            <a:ext cx="818319" cy="818319"/>
            <a:chOff x="6096000" y="1181100"/>
            <a:chExt cx="818319" cy="81831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038CEF9-ECB9-F844-8A67-0FBC7D89C9CD}"/>
                </a:ext>
              </a:extLst>
            </p:cNvPr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16" name="Shape 3612">
              <a:extLst>
                <a:ext uri="{FF2B5EF4-FFF2-40B4-BE49-F238E27FC236}">
                  <a16:creationId xmlns:a16="http://schemas.microsoft.com/office/drawing/2014/main" id="{BA324856-E24E-D448-AD0A-9B765F4BD900}"/>
                </a:ext>
              </a:extLst>
            </p:cNvPr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99707BD1-D8C7-E945-8675-D5320CFCDD45}"/>
              </a:ext>
            </a:extLst>
          </p:cNvPr>
          <p:cNvSpPr txBox="1">
            <a:spLocks/>
          </p:cNvSpPr>
          <p:nvPr/>
        </p:nvSpPr>
        <p:spPr>
          <a:xfrm>
            <a:off x="1906799" y="5653045"/>
            <a:ext cx="5860621" cy="830997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latin typeface="Raleway" panose="020B0503030101060003" pitchFamily="34" charset="77"/>
                <a:cs typeface="Calibri"/>
              </a:defRPr>
            </a:pPr>
            <a:r>
              <a:rPr lang="en-US" dirty="0" err="1"/>
              <a:t>Sekojiet</a:t>
            </a:r>
            <a:r>
              <a:rPr lang="en-US" dirty="0"/>
              <a:t> </a:t>
            </a:r>
            <a:r>
              <a:rPr lang="en-US" dirty="0" err="1"/>
              <a:t>jaunumiem</a:t>
            </a:r>
            <a:r>
              <a:rPr lang="en-US" dirty="0"/>
              <a:t> </a:t>
            </a:r>
            <a:r>
              <a:rPr dirty="0" err="1"/>
              <a:t>tīmekļa</a:t>
            </a:r>
            <a:r>
              <a:rPr dirty="0"/>
              <a:t> </a:t>
            </a:r>
            <a:r>
              <a:rPr dirty="0" err="1"/>
              <a:t>vietnē</a:t>
            </a:r>
            <a:endParaRPr lang="en-US" sz="2400" b="1" dirty="0">
              <a:latin typeface="Raleway" panose="020B0503030101060003" pitchFamily="34" charset="77"/>
              <a:cs typeface="Calibri"/>
            </a:endParaRPr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F8062C7F-517F-4591-9DD4-3D6C4160AA41}"/>
              </a:ext>
            </a:extLst>
          </p:cNvPr>
          <p:cNvGrpSpPr/>
          <p:nvPr/>
        </p:nvGrpSpPr>
        <p:grpSpPr>
          <a:xfrm>
            <a:off x="845676" y="4579372"/>
            <a:ext cx="818319" cy="818319"/>
            <a:chOff x="6096000" y="1181100"/>
            <a:chExt cx="818319" cy="818319"/>
          </a:xfrm>
        </p:grpSpPr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DD9F2651-CC42-44F2-947B-7ECF27F6B0A7}"/>
                </a:ext>
              </a:extLst>
            </p:cNvPr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20" name="Shape 3612">
              <a:extLst>
                <a:ext uri="{FF2B5EF4-FFF2-40B4-BE49-F238E27FC236}">
                  <a16:creationId xmlns:a16="http://schemas.microsoft.com/office/drawing/2014/main" id="{B531CA07-AA2B-4F07-A922-DBA927DD3995}"/>
                </a:ext>
              </a:extLst>
            </p:cNvPr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7EC20EAF-A3FA-4C5D-86BD-70168C003234}"/>
              </a:ext>
            </a:extLst>
          </p:cNvPr>
          <p:cNvSpPr txBox="1">
            <a:spLocks/>
          </p:cNvSpPr>
          <p:nvPr/>
        </p:nvSpPr>
        <p:spPr>
          <a:xfrm>
            <a:off x="1864094" y="4735470"/>
            <a:ext cx="5860621" cy="594623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latin typeface="Raleway"/>
                <a:cs typeface="Calibri"/>
              </a:defRPr>
            </a:pPr>
            <a:r>
              <a:t>Pievienoties </a:t>
            </a:r>
            <a:r>
              <a:rPr b="1"/>
              <a:t>FedTerm</a:t>
            </a:r>
            <a:r>
              <a:t> lietotāju kopienai</a:t>
            </a:r>
          </a:p>
        </p:txBody>
      </p:sp>
    </p:spTree>
    <p:extLst>
      <p:ext uri="{BB962C8B-B14F-4D97-AF65-F5344CB8AC3E}">
        <p14:creationId xmlns:p14="http://schemas.microsoft.com/office/powerpoint/2010/main" val="374546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53D57C4-241A-478D-BE86-57D6A9C8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1246909"/>
            <a:ext cx="11041380" cy="4221906"/>
          </a:xfrm>
        </p:spPr>
        <p:txBody>
          <a:bodyPr>
            <a:normAutofit/>
          </a:bodyPr>
          <a:lstStyle/>
          <a:p>
            <a:pPr algn="ctr"/>
            <a:r>
              <a:rPr lang="en-US" sz="5600" dirty="0" err="1"/>
              <a:t>Paldies</a:t>
            </a:r>
            <a:r>
              <a:rPr lang="en-US" sz="5600" dirty="0"/>
              <a:t>!</a:t>
            </a:r>
            <a:br>
              <a:rPr lang="en-US" sz="5600" dirty="0"/>
            </a:br>
            <a:r>
              <a:rPr lang="en-US" sz="5600" dirty="0" err="1">
                <a:solidFill>
                  <a:schemeClr val="accent1">
                    <a:lumMod val="50000"/>
                  </a:schemeClr>
                </a:solidFill>
                <a:latin typeface="Raleway SemiBold"/>
                <a:cs typeface="Calibri Light"/>
              </a:rPr>
              <a:t>Jautājumi</a:t>
            </a:r>
            <a:r>
              <a:rPr lang="en-US" sz="5600" dirty="0">
                <a:solidFill>
                  <a:schemeClr val="accent1">
                    <a:lumMod val="50000"/>
                  </a:schemeClr>
                </a:solidFill>
                <a:latin typeface="Raleway SemiBold"/>
                <a:cs typeface="Calibri Light"/>
              </a:rPr>
              <a:t>?</a:t>
            </a:r>
            <a:endParaRPr sz="5600" dirty="0">
              <a:solidFill>
                <a:schemeClr val="accent1">
                  <a:lumMod val="50000"/>
                </a:schemeClr>
              </a:solidFill>
              <a:latin typeface="Raleway SemiBold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095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lv-LV" sz="4100" dirty="0">
                <a:latin typeface="Raleway SemiBold"/>
                <a:cs typeface="Calibri Light"/>
              </a:rPr>
              <a:t>Terminoloģijas praktiskais pielietojums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435" y="2563583"/>
            <a:ext cx="9963057" cy="475226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lv-LV" sz="2800" dirty="0">
                <a:latin typeface="+mn-lt"/>
                <a:ea typeface="+mn-lt"/>
                <a:cs typeface="+mn-lt"/>
              </a:rPr>
              <a:t>Cilvēka tulkošanas manuālajos procesos</a:t>
            </a:r>
          </a:p>
          <a:p>
            <a:pPr>
              <a:lnSpc>
                <a:spcPct val="150000"/>
              </a:lnSpc>
            </a:pPr>
            <a:r>
              <a:rPr lang="lv-LV" sz="2800" dirty="0">
                <a:latin typeface="+mn-lt"/>
                <a:ea typeface="+mn-lt"/>
                <a:cs typeface="+mn-lt"/>
              </a:rPr>
              <a:t>Automatizētos tulkošanas procesos - mašīntulkošana</a:t>
            </a:r>
          </a:p>
          <a:p>
            <a:pPr>
              <a:lnSpc>
                <a:spcPct val="150000"/>
              </a:lnSpc>
            </a:pPr>
            <a:r>
              <a:rPr lang="lv-LV" sz="2800" dirty="0">
                <a:latin typeface="+mn-lt"/>
                <a:ea typeface="+mn-lt"/>
                <a:cs typeface="+mn-lt"/>
              </a:rPr>
              <a:t>Zināšanu izguvei</a:t>
            </a:r>
          </a:p>
          <a:p>
            <a:pPr>
              <a:lnSpc>
                <a:spcPct val="150000"/>
              </a:lnSpc>
            </a:pPr>
            <a:r>
              <a:rPr lang="lv-LV" sz="2800" dirty="0">
                <a:latin typeface="+mn-lt"/>
                <a:ea typeface="+mn-lt"/>
                <a:cs typeface="+mn-lt"/>
              </a:rPr>
              <a:t>Informācijas analīzē</a:t>
            </a:r>
          </a:p>
          <a:p>
            <a:pPr>
              <a:lnSpc>
                <a:spcPct val="150000"/>
              </a:lnSpc>
            </a:pPr>
            <a:r>
              <a:rPr lang="lv-LV" sz="2800" dirty="0">
                <a:latin typeface="+mn-lt"/>
                <a:ea typeface="+mn-lt"/>
                <a:cs typeface="+mn-lt"/>
              </a:rPr>
              <a:t>AI tehnoloģijās</a:t>
            </a:r>
          </a:p>
        </p:txBody>
      </p:sp>
    </p:spTree>
    <p:extLst>
      <p:ext uri="{BB962C8B-B14F-4D97-AF65-F5344CB8AC3E}">
        <p14:creationId xmlns:p14="http://schemas.microsoft.com/office/powerpoint/2010/main" val="350746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E4B44-1A13-45BC-A300-9BF5F2E4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1246908"/>
            <a:ext cx="11041380" cy="14739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z="4100" dirty="0">
                <a:latin typeface="Raleway SemiBold"/>
                <a:cs typeface="Calibri Light"/>
              </a:rPr>
              <a:t>Tildes ieguldījums </a:t>
            </a:r>
            <a:r>
              <a:rPr lang="lv-LV" sz="4100" dirty="0">
                <a:solidFill>
                  <a:schemeClr val="accent1">
                    <a:lumMod val="50000"/>
                  </a:schemeClr>
                </a:solidFill>
                <a:latin typeface="Raleway SemiBold"/>
              </a:rPr>
              <a:t>starptautiskos terminoloģijas risinājums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CC30F-D431-4D86-8323-2D1A429AF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0" y="3051482"/>
            <a:ext cx="11041380" cy="37619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lv-LV" sz="2800" dirty="0">
                <a:latin typeface="+mn-lt"/>
                <a:ea typeface="+mn-lt"/>
                <a:cs typeface="+mn-lt"/>
              </a:rPr>
              <a:t>Eiropas terminoloģijas resursu konsolidācija (EuroTermBank)</a:t>
            </a:r>
          </a:p>
          <a:p>
            <a:r>
              <a:rPr lang="lv-LV" sz="2800" dirty="0">
                <a:latin typeface="+mn-lt"/>
                <a:ea typeface="+mn-lt"/>
                <a:cs typeface="+mn-lt"/>
              </a:rPr>
              <a:t>Terminoloģijas datubāzu/risinājumu izstrāde starptautiskām organizācijām (ECDC, Microsoft Language </a:t>
            </a:r>
            <a:r>
              <a:rPr lang="lv-LV" sz="2800" dirty="0" err="1">
                <a:latin typeface="+mn-lt"/>
                <a:ea typeface="+mn-lt"/>
                <a:cs typeface="+mn-lt"/>
              </a:rPr>
              <a:t>Portal</a:t>
            </a:r>
            <a:r>
              <a:rPr lang="lv-LV" sz="2800" dirty="0">
                <a:latin typeface="+mn-lt"/>
                <a:ea typeface="+mn-lt"/>
                <a:cs typeface="+mn-lt"/>
              </a:rPr>
              <a:t>)</a:t>
            </a:r>
          </a:p>
          <a:p>
            <a:r>
              <a:rPr lang="lv-LV" sz="2800" dirty="0">
                <a:latin typeface="+mn-lt"/>
                <a:ea typeface="+mn-lt"/>
                <a:cs typeface="+mn-lt"/>
              </a:rPr>
              <a:t>Dažādu Eiropas valstu terminoloģijas resursu apzināšana, apkopošana un apstrāde (META-NORD, eTranslation </a:t>
            </a:r>
            <a:r>
              <a:rPr lang="lv-LV" sz="2800" dirty="0" err="1">
                <a:latin typeface="+mn-lt"/>
                <a:ea typeface="+mn-lt"/>
                <a:cs typeface="+mn-lt"/>
              </a:rPr>
              <a:t>TermBank</a:t>
            </a:r>
            <a:r>
              <a:rPr lang="lv-LV" sz="2800" dirty="0">
                <a:latin typeface="+mn-lt"/>
                <a:ea typeface="+mn-lt"/>
                <a:cs typeface="+mn-lt"/>
              </a:rPr>
              <a:t>)</a:t>
            </a:r>
          </a:p>
          <a:p>
            <a:r>
              <a:rPr lang="lv-LV" sz="2800" dirty="0">
                <a:latin typeface="+mn-lt"/>
                <a:ea typeface="+mn-lt"/>
                <a:cs typeface="+mn-lt"/>
              </a:rPr>
              <a:t>Atbalsts starptautisku standartu ieviešanā (</a:t>
            </a:r>
            <a:r>
              <a:rPr lang="lv-LV" sz="2800" dirty="0" err="1">
                <a:latin typeface="+mn-lt"/>
                <a:ea typeface="+mn-lt"/>
                <a:cs typeface="+mn-lt"/>
              </a:rPr>
              <a:t>Multilingual</a:t>
            </a:r>
            <a:r>
              <a:rPr lang="lv-LV" sz="2800" dirty="0">
                <a:latin typeface="+mn-lt"/>
                <a:ea typeface="+mn-lt"/>
                <a:cs typeface="+mn-lt"/>
              </a:rPr>
              <a:t> Web - LT)</a:t>
            </a:r>
          </a:p>
          <a:p>
            <a:r>
              <a:rPr lang="lv-LV" sz="2800" dirty="0">
                <a:latin typeface="+mn-lt"/>
                <a:ea typeface="+mn-lt"/>
                <a:cs typeface="+mn-lt"/>
              </a:rPr>
              <a:t>Inovatīvu terminu izguves un sastatīšanas rīku izveide (</a:t>
            </a:r>
            <a:r>
              <a:rPr lang="lv-LV" sz="2800" dirty="0" err="1">
                <a:latin typeface="+mn-lt"/>
                <a:ea typeface="+mn-lt"/>
                <a:cs typeface="+mn-lt"/>
              </a:rPr>
              <a:t>TaaS</a:t>
            </a:r>
            <a:r>
              <a:rPr lang="lv-LV" sz="2800" dirty="0">
                <a:latin typeface="+mn-lt"/>
                <a:ea typeface="+mn-lt"/>
                <a:cs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471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246909"/>
            <a:ext cx="11041380" cy="13624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lv-LV" sz="4100" dirty="0">
                <a:latin typeface="Raleway SemiBold"/>
                <a:cs typeface="Calibri Light"/>
              </a:rPr>
              <a:t>Latvijas t</a:t>
            </a:r>
            <a:r>
              <a:rPr lang="pl-PL" sz="4100" dirty="0">
                <a:latin typeface="Raleway SemiBold"/>
                <a:cs typeface="Calibri Light"/>
              </a:rPr>
              <a:t>erminoloģijas </a:t>
            </a:r>
            <a:r>
              <a:rPr lang="lv-LV" sz="4100" dirty="0">
                <a:latin typeface="Raleway SemiBold"/>
                <a:cs typeface="Calibri Light"/>
              </a:rPr>
              <a:t>resursu </a:t>
            </a:r>
            <a:r>
              <a:rPr lang="pl-PL" sz="4100" dirty="0">
                <a:latin typeface="Raleway SemiBold"/>
                <a:cs typeface="Calibri Light"/>
              </a:rPr>
              <a:t>konsolidācija</a:t>
            </a:r>
            <a:br>
              <a:rPr lang="en-US" sz="4100" dirty="0">
                <a:latin typeface="Raleway SemiBold"/>
                <a:cs typeface="Calibri Light"/>
              </a:rPr>
            </a:br>
            <a:r>
              <a:rPr lang="sv-SE" sz="4100" b="1" dirty="0">
                <a:solidFill>
                  <a:schemeClr val="accent1">
                    <a:lumMod val="50000"/>
                  </a:schemeClr>
                </a:solidFill>
                <a:latin typeface="Raleway SemiBold"/>
                <a:ea typeface="+mj-ea"/>
                <a:cs typeface="+mj-cs"/>
              </a:rPr>
              <a:t>termnet.lv </a:t>
            </a:r>
            <a:r>
              <a:rPr lang="sv-SE" sz="4100" dirty="0"/>
              <a:t>– LZA TK Terminoloģijas </a:t>
            </a:r>
            <a:r>
              <a:rPr lang="lv-LV" sz="4100" dirty="0"/>
              <a:t>portāls</a:t>
            </a:r>
            <a:br>
              <a:rPr lang="pl-PL" sz="4400" dirty="0"/>
            </a:br>
            <a:endParaRPr lang="pl-PL" sz="4100" dirty="0">
              <a:latin typeface="Raleway SemiBold"/>
              <a:cs typeface="Calibri Ligh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423" t="24522"/>
          <a:stretch>
            <a:fillRect/>
          </a:stretch>
        </p:blipFill>
        <p:spPr bwMode="auto">
          <a:xfrm>
            <a:off x="3062859" y="2935191"/>
            <a:ext cx="6675881" cy="444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87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CCB184-1A0E-4A4E-86B6-5334DD0094DF}"/>
              </a:ext>
            </a:extLst>
          </p:cNvPr>
          <p:cNvSpPr txBox="1">
            <a:spLocks/>
          </p:cNvSpPr>
          <p:nvPr/>
        </p:nvSpPr>
        <p:spPr>
          <a:xfrm>
            <a:off x="880109" y="1246909"/>
            <a:ext cx="5598749" cy="3168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Raleway SemiBold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lv-LV" sz="4100" dirty="0">
                <a:latin typeface="Raleway SemiBold"/>
                <a:cs typeface="Calibri Light"/>
              </a:rPr>
              <a:t>Latvijas </a:t>
            </a:r>
            <a:endParaRPr lang="en-US" sz="4100" dirty="0">
              <a:latin typeface="Raleway SemiBold"/>
              <a:cs typeface="Calibri Light"/>
            </a:endParaRPr>
          </a:p>
          <a:p>
            <a:r>
              <a:rPr lang="en-US" sz="4100" dirty="0" err="1">
                <a:latin typeface="Raleway SemiBold"/>
                <a:cs typeface="Calibri Light"/>
              </a:rPr>
              <a:t>Nacionālais</a:t>
            </a:r>
            <a:r>
              <a:rPr lang="en-US" sz="4100" dirty="0">
                <a:latin typeface="Raleway SemiBold"/>
                <a:cs typeface="Calibri Light"/>
              </a:rPr>
              <a:t> </a:t>
            </a:r>
            <a:r>
              <a:rPr lang="en-US" sz="4100" dirty="0" err="1">
                <a:latin typeface="Raleway SemiBold"/>
                <a:cs typeface="Calibri Light"/>
              </a:rPr>
              <a:t>terminoloģijas</a:t>
            </a:r>
            <a:r>
              <a:rPr lang="en-US" sz="4100" dirty="0">
                <a:latin typeface="Raleway SemiBold"/>
                <a:cs typeface="Calibri Light"/>
              </a:rPr>
              <a:t> </a:t>
            </a:r>
            <a:r>
              <a:rPr lang="en-US" sz="4100" dirty="0" err="1">
                <a:latin typeface="Raleway SemiBold"/>
                <a:cs typeface="Calibri Light"/>
              </a:rPr>
              <a:t>portāls</a:t>
            </a:r>
            <a:br>
              <a:rPr lang="en-US" sz="4100" dirty="0">
                <a:latin typeface="Raleway SemiBold"/>
                <a:cs typeface="Calibri Light"/>
              </a:rPr>
            </a:br>
            <a:r>
              <a:rPr lang="sv-SE" sz="4100" dirty="0">
                <a:solidFill>
                  <a:schemeClr val="accent1">
                    <a:lumMod val="50000"/>
                  </a:schemeClr>
                </a:solidFill>
                <a:latin typeface="Raleway SemiBold"/>
              </a:rPr>
              <a:t>termini.gov.lv</a:t>
            </a:r>
            <a:br>
              <a:rPr lang="pl-PL" sz="4400" dirty="0"/>
            </a:br>
            <a:endParaRPr lang="pl-PL" sz="4100" dirty="0">
              <a:latin typeface="Raleway SemiBold"/>
              <a:cs typeface="Calibri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162A11-00A2-4BBF-BC4A-59868E3E8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094" y="379140"/>
            <a:ext cx="5783255" cy="726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40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1B94B-BD31-6B44-86E9-B7191C1A366D}"/>
              </a:ext>
            </a:extLst>
          </p:cNvPr>
          <p:cNvSpPr/>
          <p:nvPr/>
        </p:nvSpPr>
        <p:spPr>
          <a:xfrm>
            <a:off x="0" y="1244085"/>
            <a:ext cx="12801600" cy="6473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/>
              <a:t>https://letsmt.eu/SystemWizard.aspx?id=smt-56 f 1 d 71d-e 1e3-4 c 40-94 b 0-198 d 63314903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9AA2F036-0AAB-4AB8-B936-A3F0FBDF0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1246909"/>
            <a:ext cx="11041380" cy="1094870"/>
          </a:xfrm>
        </p:spPr>
        <p:txBody>
          <a:bodyPr>
            <a:normAutofit/>
          </a:bodyPr>
          <a:lstStyle/>
          <a:p>
            <a:pPr algn="ctr">
              <a:defRPr>
                <a:latin typeface="Raleway SemiBold"/>
              </a:defRPr>
            </a:pPr>
            <a:r>
              <a:rPr lang="lv-LV"/>
              <a:t>Izaicinājumi</a:t>
            </a:r>
            <a:endParaRPr lang="lv-LV" sz="3100">
              <a:solidFill>
                <a:srgbClr val="0070C0"/>
              </a:solidFill>
              <a:latin typeface="+mn-lt"/>
              <a:ea typeface="+mn-lt"/>
              <a:cs typeface="+mn-lt"/>
            </a:endParaRPr>
          </a:p>
        </p:txBody>
      </p:sp>
      <p:pic>
        <p:nvPicPr>
          <p:cNvPr id="3" name="Content Placeholder 4" descr="A picture containing dark, light, holding, sitting  Description automatically generated">
            <a:extLst>
              <a:ext uri="{FF2B5EF4-FFF2-40B4-BE49-F238E27FC236}">
                <a16:creationId xmlns:a16="http://schemas.microsoft.com/office/drawing/2014/main" id="{108F8963-8A3F-C346-B284-EF146793E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353" y="2082418"/>
            <a:ext cx="5582639" cy="5439453"/>
          </a:xfrm>
          <a:prstGeom prst="rect">
            <a:avLst/>
          </a:prstGeom>
        </p:spPr>
      </p:pic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E9B8F7E-4DCB-44BF-BDCA-A43D6E9D5547}"/>
              </a:ext>
            </a:extLst>
          </p:cNvPr>
          <p:cNvSpPr txBox="1">
            <a:spLocks/>
          </p:cNvSpPr>
          <p:nvPr/>
        </p:nvSpPr>
        <p:spPr>
          <a:xfrm>
            <a:off x="1180100" y="3046287"/>
            <a:ext cx="10059927" cy="3198095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3200" dirty="0">
              <a:cs typeface="Calibri" panose="020F050202020403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0D8A1BF-FF83-4553-A8CA-13C37E955E87}"/>
              </a:ext>
            </a:extLst>
          </p:cNvPr>
          <p:cNvSpPr txBox="1">
            <a:spLocks/>
          </p:cNvSpPr>
          <p:nvPr/>
        </p:nvSpPr>
        <p:spPr>
          <a:xfrm>
            <a:off x="769435" y="2563583"/>
            <a:ext cx="9963057" cy="47522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lv-LV" sz="2800" dirty="0">
                <a:latin typeface="+mn-lt"/>
                <a:ea typeface="+mn-lt"/>
                <a:cs typeface="+mn-lt"/>
              </a:rPr>
              <a:t>Daudzi terminoloģijas resursi vel joprojām nav pieejami tiešsaistē</a:t>
            </a:r>
          </a:p>
          <a:p>
            <a:pPr>
              <a:lnSpc>
                <a:spcPct val="100000"/>
              </a:lnSpc>
            </a:pPr>
            <a:r>
              <a:rPr lang="lv-LV" sz="2800" dirty="0">
                <a:latin typeface="+mn-lt"/>
                <a:ea typeface="+mn-lt"/>
                <a:cs typeface="+mn-lt"/>
              </a:rPr>
              <a:t>Terminoloģijas resursi ir izkliedēti pa institūcijām un vietnēm</a:t>
            </a:r>
          </a:p>
          <a:p>
            <a:pPr>
              <a:lnSpc>
                <a:spcPct val="100000"/>
              </a:lnSpc>
            </a:pPr>
            <a:r>
              <a:rPr lang="lv-LV" sz="2800" dirty="0">
                <a:latin typeface="+mn-lt"/>
                <a:ea typeface="+mn-lt"/>
                <a:cs typeface="+mn-lt"/>
              </a:rPr>
              <a:t>Terminoloģijas resursi tiek uzturēti </a:t>
            </a:r>
            <a:r>
              <a:rPr lang="lv-LV" sz="2800" dirty="0" err="1">
                <a:latin typeface="+mn-lt"/>
                <a:ea typeface="+mn-lt"/>
                <a:cs typeface="+mn-lt"/>
              </a:rPr>
              <a:t>excel</a:t>
            </a:r>
            <a:r>
              <a:rPr lang="lv-LV" sz="2800" dirty="0">
                <a:latin typeface="+mn-lt"/>
                <a:ea typeface="+mn-lt"/>
                <a:cs typeface="+mn-lt"/>
              </a:rPr>
              <a:t>, </a:t>
            </a:r>
            <a:r>
              <a:rPr lang="lv-LV" sz="2800" dirty="0" err="1">
                <a:latin typeface="+mn-lt"/>
                <a:ea typeface="+mn-lt"/>
                <a:cs typeface="+mn-lt"/>
              </a:rPr>
              <a:t>word</a:t>
            </a:r>
            <a:r>
              <a:rPr lang="lv-LV" sz="2800" dirty="0">
                <a:latin typeface="+mn-lt"/>
                <a:ea typeface="+mn-lt"/>
                <a:cs typeface="+mn-lt"/>
              </a:rPr>
              <a:t> utt.</a:t>
            </a:r>
          </a:p>
          <a:p>
            <a:pPr>
              <a:lnSpc>
                <a:spcPct val="100000"/>
              </a:lnSpc>
            </a:pPr>
            <a:r>
              <a:rPr lang="lv-LV" sz="2800" dirty="0">
                <a:latin typeface="+mn-lt"/>
                <a:ea typeface="+mn-lt"/>
                <a:cs typeface="+mn-lt"/>
              </a:rPr>
              <a:t>Terminoloģijas datu aktualitātes nodrošināšana</a:t>
            </a:r>
          </a:p>
          <a:p>
            <a:pPr>
              <a:lnSpc>
                <a:spcPct val="100000"/>
              </a:lnSpc>
            </a:pPr>
            <a:r>
              <a:rPr lang="lv-LV" sz="2800" dirty="0">
                <a:latin typeface="+mn-lt"/>
                <a:ea typeface="+mn-lt"/>
                <a:cs typeface="+mn-lt"/>
              </a:rPr>
              <a:t>Terminoloģijas izmantošana un integrācija </a:t>
            </a:r>
            <a:r>
              <a:rPr lang="en-US" sz="2800" dirty="0">
                <a:latin typeface="+mn-lt"/>
                <a:ea typeface="+mn-lt"/>
                <a:cs typeface="+mn-lt"/>
              </a:rPr>
              <a:t>a</a:t>
            </a:r>
            <a:r>
              <a:rPr lang="lv-LV" sz="2800" dirty="0" err="1">
                <a:latin typeface="+mn-lt"/>
                <a:ea typeface="+mn-lt"/>
                <a:cs typeface="+mn-lt"/>
              </a:rPr>
              <a:t>utomatizēt</a:t>
            </a:r>
            <a:r>
              <a:rPr lang="en-US" sz="2800" dirty="0" err="1">
                <a:latin typeface="+mn-lt"/>
                <a:ea typeface="+mn-lt"/>
                <a:cs typeface="+mn-lt"/>
              </a:rPr>
              <a:t>os</a:t>
            </a:r>
            <a:r>
              <a:rPr lang="lv-LV" sz="2800" dirty="0">
                <a:latin typeface="+mn-lt"/>
                <a:ea typeface="+mn-lt"/>
                <a:cs typeface="+mn-lt"/>
              </a:rPr>
              <a:t> tulkošanas procesos </a:t>
            </a:r>
          </a:p>
          <a:p>
            <a:pPr>
              <a:lnSpc>
                <a:spcPct val="100000"/>
              </a:lnSpc>
            </a:pPr>
            <a:r>
              <a:rPr lang="lv-LV" sz="2800" dirty="0">
                <a:latin typeface="+mn-lt"/>
                <a:ea typeface="+mn-lt"/>
                <a:cs typeface="+mn-lt"/>
              </a:rPr>
              <a:t>Terminoloģijas resursu pieejamība un dinamiska uzturēšana</a:t>
            </a:r>
          </a:p>
          <a:p>
            <a:endParaRPr lang="lv-LV" sz="2800" dirty="0">
              <a:latin typeface="+mn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03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vadinimas 1">
            <a:extLst>
              <a:ext uri="{FF2B5EF4-FFF2-40B4-BE49-F238E27FC236}">
                <a16:creationId xmlns:a16="http://schemas.microsoft.com/office/drawing/2014/main" id="{3A35CB35-3556-8E40-A795-2C2C096FA54C}"/>
              </a:ext>
            </a:extLst>
          </p:cNvPr>
          <p:cNvSpPr txBox="1">
            <a:spLocks/>
          </p:cNvSpPr>
          <p:nvPr/>
        </p:nvSpPr>
        <p:spPr>
          <a:xfrm>
            <a:off x="9392403" y="7102645"/>
            <a:ext cx="3576114" cy="556396"/>
          </a:xfrm>
          <a:prstGeom prst="rect">
            <a:avLst/>
          </a:prstGeom>
        </p:spPr>
        <p:txBody>
          <a:bodyPr vert="horz" lIns="73861" tIns="36930" rIns="73861" bIns="3693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970"/>
            </a:pPr>
            <a:r>
              <a:t>Projektu “Federatīvais eTranslation Termbankas tīkls” līdzfinansē Eiropas Savienības Eiropas infrastruktūras savienošanas instruments</a:t>
            </a:r>
          </a:p>
          <a:p>
            <a:pPr>
              <a:defRPr sz="970"/>
            </a:pPr>
            <a:r>
              <a:t>(Darbības Nr.: 2019-EU-IA-0049)</a:t>
            </a:r>
          </a:p>
        </p:txBody>
      </p:sp>
      <p:pic>
        <p:nvPicPr>
          <p:cNvPr id="29" name="Picture 5" descr="http://www.tilde.lv/sites/tilde.lv/files/logo_sources/tilde_logo.png">
            <a:extLst>
              <a:ext uri="{FF2B5EF4-FFF2-40B4-BE49-F238E27FC236}">
                <a16:creationId xmlns:a16="http://schemas.microsoft.com/office/drawing/2014/main" id="{476D5BBD-97C7-D04C-BC0E-FB91D6D38D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83" y="6141378"/>
            <a:ext cx="553171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C87B1754-0A3E-1143-BAC6-4684338D9F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07" y="6141378"/>
            <a:ext cx="632471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10">
            <a:extLst>
              <a:ext uri="{FF2B5EF4-FFF2-40B4-BE49-F238E27FC236}">
                <a16:creationId xmlns:a16="http://schemas.microsoft.com/office/drawing/2014/main" id="{A0EA52BA-7ABA-8240-ADAC-7BF1F8699B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83" y="7175821"/>
            <a:ext cx="986453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11" descr="Institutet för språk och folkminnen">
            <a:extLst>
              <a:ext uri="{FF2B5EF4-FFF2-40B4-BE49-F238E27FC236}">
                <a16:creationId xmlns:a16="http://schemas.microsoft.com/office/drawing/2014/main" id="{C41F3EA9-5777-D545-97F2-3DFE9B09D6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55" y="6289600"/>
            <a:ext cx="813778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13" descr="Lietuvių kalbos institutas">
            <a:extLst>
              <a:ext uri="{FF2B5EF4-FFF2-40B4-BE49-F238E27FC236}">
                <a16:creationId xmlns:a16="http://schemas.microsoft.com/office/drawing/2014/main" id="{92FE5560-5D10-814E-AF55-F3C7875373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39" y="6141378"/>
            <a:ext cx="604238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B04FC9D9-6144-8D44-8A58-897F32B6D0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45" y="7157821"/>
            <a:ext cx="2682232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aveikslėlis 31" descr="https://ec.europa.eu/inea/sites/inea/files/ceflogos/en_horizontal_cef_logo_2.png">
            <a:extLst>
              <a:ext uri="{FF2B5EF4-FFF2-40B4-BE49-F238E27FC236}">
                <a16:creationId xmlns:a16="http://schemas.microsoft.com/office/drawing/2014/main" id="{69D8AB16-237D-C049-9294-5E2AE15222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753" y="6617376"/>
            <a:ext cx="3698764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8">
            <a:extLst>
              <a:ext uri="{FF2B5EF4-FFF2-40B4-BE49-F238E27FC236}">
                <a16:creationId xmlns:a16="http://schemas.microsoft.com/office/drawing/2014/main" id="{1FB7C7EF-56EB-6B43-A166-511EC95D69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33" y="6941376"/>
            <a:ext cx="1979632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aveikslėlis 36">
            <a:extLst>
              <a:ext uri="{FF2B5EF4-FFF2-40B4-BE49-F238E27FC236}">
                <a16:creationId xmlns:a16="http://schemas.microsoft.com/office/drawing/2014/main" id="{C4F266EE-0533-CC40-8AB8-A7A6F3258B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71" y="6070540"/>
            <a:ext cx="1443171" cy="900000"/>
          </a:xfrm>
          <a:prstGeom prst="rect">
            <a:avLst/>
          </a:prstGeom>
        </p:spPr>
      </p:pic>
      <p:pic>
        <p:nvPicPr>
          <p:cNvPr id="38" name="Paveikslėlis 37" descr="Kultūras informācijas sistēmu centrs">
            <a:extLst>
              <a:ext uri="{FF2B5EF4-FFF2-40B4-BE49-F238E27FC236}">
                <a16:creationId xmlns:a16="http://schemas.microsoft.com/office/drawing/2014/main" id="{B68C3CBE-E948-1449-B2CC-E059966706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79" y="6057330"/>
            <a:ext cx="90079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aveikslėlis 39">
            <a:extLst>
              <a:ext uri="{FF2B5EF4-FFF2-40B4-BE49-F238E27FC236}">
                <a16:creationId xmlns:a16="http://schemas.microsoft.com/office/drawing/2014/main" id="{1C61FEDA-52A1-0543-A12C-B4CF483A23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39" y="7119041"/>
            <a:ext cx="1477467" cy="540000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51B41AB9-A7E0-45E0-8273-A7FFDF994AE7}"/>
              </a:ext>
            </a:extLst>
          </p:cNvPr>
          <p:cNvSpPr txBox="1">
            <a:spLocks/>
          </p:cNvSpPr>
          <p:nvPr/>
        </p:nvSpPr>
        <p:spPr>
          <a:xfrm>
            <a:off x="7162250" y="3099106"/>
            <a:ext cx="4641154" cy="830997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1600">
                <a:latin typeface="Raleway"/>
                <a:ea typeface="+mj-ea"/>
                <a:cs typeface="+mj-cs"/>
              </a:defRPr>
            </a:pPr>
            <a:r>
              <a:rPr b="1" dirty="0" err="1"/>
              <a:t>Projekta</a:t>
            </a:r>
            <a:r>
              <a:rPr b="1" dirty="0"/>
              <a:t> </a:t>
            </a:r>
            <a:r>
              <a:rPr b="1" dirty="0" err="1"/>
              <a:t>ieviešana</a:t>
            </a:r>
            <a:r>
              <a:rPr dirty="0"/>
              <a:t>:</a:t>
            </a:r>
          </a:p>
          <a:p>
            <a:pPr marL="0" indent="0">
              <a:buNone/>
              <a:defRPr sz="1600">
                <a:latin typeface="Raleway" panose="020B0503030101060003" pitchFamily="34" charset="77"/>
                <a:ea typeface="+mj-ea"/>
                <a:cs typeface="+mj-cs"/>
              </a:defRPr>
            </a:pPr>
            <a:r>
              <a:rPr dirty="0"/>
              <a:t>2020. </a:t>
            </a:r>
            <a:r>
              <a:rPr dirty="0" err="1"/>
              <a:t>gada</a:t>
            </a:r>
            <a:r>
              <a:rPr dirty="0"/>
              <a:t> </a:t>
            </a:r>
            <a:r>
              <a:rPr dirty="0" err="1"/>
              <a:t>jūnijs</a:t>
            </a:r>
            <a:r>
              <a:rPr dirty="0"/>
              <a:t> - 2022. </a:t>
            </a:r>
            <a:r>
              <a:rPr dirty="0" err="1"/>
              <a:t>gada</a:t>
            </a:r>
            <a:r>
              <a:rPr dirty="0"/>
              <a:t> </a:t>
            </a:r>
            <a:r>
              <a:rPr dirty="0" err="1"/>
              <a:t>jūnijs</a:t>
            </a:r>
            <a:endParaRPr lang="en-US" sz="1600" dirty="0">
              <a:latin typeface="Raleway" panose="020B0503030101060003" pitchFamily="34" charset="77"/>
              <a:ea typeface="+mj-ea"/>
              <a:cs typeface="+mj-cs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ACE6D7F5-ADF4-4F5C-81A4-4E86B2C2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60" y="1119449"/>
            <a:ext cx="11930240" cy="17242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100" dirty="0" err="1">
                <a:latin typeface="Raleway SemiBold"/>
                <a:cs typeface="Calibri Light"/>
              </a:rPr>
              <a:t>Projekta</a:t>
            </a:r>
            <a:r>
              <a:rPr lang="en-US" sz="4100" dirty="0">
                <a:latin typeface="Raleway SemiBold"/>
                <a:cs typeface="Calibri Light"/>
              </a:rPr>
              <a:t>: </a:t>
            </a:r>
            <a:r>
              <a:rPr lang="en-US" sz="4100" dirty="0">
                <a:solidFill>
                  <a:schemeClr val="accent1">
                    <a:lumMod val="50000"/>
                  </a:schemeClr>
                </a:solidFill>
                <a:latin typeface="Raleway SemiBold"/>
              </a:rPr>
              <a:t>Federated eTranslation </a:t>
            </a:r>
            <a:r>
              <a:rPr lang="en-US" sz="4100" dirty="0" err="1">
                <a:solidFill>
                  <a:schemeClr val="accent1">
                    <a:lumMod val="50000"/>
                  </a:schemeClr>
                </a:solidFill>
                <a:latin typeface="Raleway SemiBold"/>
              </a:rPr>
              <a:t>Termbank</a:t>
            </a:r>
            <a:r>
              <a:rPr lang="en-US" sz="4100" dirty="0">
                <a:solidFill>
                  <a:schemeClr val="accent1">
                    <a:lumMod val="50000"/>
                  </a:schemeClr>
                </a:solidFill>
                <a:latin typeface="Raleway SemiBold"/>
              </a:rPr>
              <a:t> Network </a:t>
            </a:r>
            <a:br>
              <a:rPr lang="en-US" sz="4100" dirty="0">
                <a:latin typeface="Raleway SemiBold"/>
                <a:cs typeface="Calibri Light"/>
              </a:rPr>
            </a:br>
            <a:r>
              <a:rPr lang="en-US" sz="4100" dirty="0" err="1">
                <a:latin typeface="Raleway SemiBold"/>
                <a:cs typeface="Calibri Light"/>
              </a:rPr>
              <a:t>konsorcija</a:t>
            </a:r>
            <a:r>
              <a:rPr lang="en-US" sz="4100" dirty="0">
                <a:latin typeface="Raleway SemiBold"/>
                <a:cs typeface="Calibri Light"/>
              </a:rPr>
              <a:t> </a:t>
            </a:r>
            <a:r>
              <a:rPr lang="en-US" sz="4100" dirty="0" err="1">
                <a:latin typeface="Raleway SemiBold"/>
                <a:cs typeface="Calibri Light"/>
              </a:rPr>
              <a:t>partneri</a:t>
            </a:r>
            <a:endParaRPr lang="lv-LV" sz="4100" dirty="0">
              <a:latin typeface="Raleway SemiBold"/>
              <a:cs typeface="Calibri Light"/>
            </a:endParaRPr>
          </a:p>
        </p:txBody>
      </p:sp>
      <p:sp>
        <p:nvSpPr>
          <p:cNvPr id="20" name="Pavadinimas 1">
            <a:extLst>
              <a:ext uri="{FF2B5EF4-FFF2-40B4-BE49-F238E27FC236}">
                <a16:creationId xmlns:a16="http://schemas.microsoft.com/office/drawing/2014/main" id="{34B8F0CA-50FB-41EC-B34A-9779DC7C5C33}"/>
              </a:ext>
            </a:extLst>
          </p:cNvPr>
          <p:cNvSpPr txBox="1">
            <a:spLocks/>
          </p:cNvSpPr>
          <p:nvPr/>
        </p:nvSpPr>
        <p:spPr>
          <a:xfrm>
            <a:off x="1026608" y="2945157"/>
            <a:ext cx="6748998" cy="2832000"/>
          </a:xfrm>
          <a:prstGeom prst="rect">
            <a:avLst/>
          </a:prstGeom>
        </p:spPr>
        <p:txBody>
          <a:bodyPr vert="horz" lIns="73861" tIns="36930" rIns="73861" bIns="3693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sz="1600" dirty="0">
              <a:latin typeface="Raleway" panose="020B0503030101060003" pitchFamily="34" charset="77"/>
            </a:endParaRPr>
          </a:p>
          <a:p>
            <a:pPr lvl="0">
              <a:lnSpc>
                <a:spcPct val="100000"/>
              </a:lnSpc>
            </a:pPr>
            <a:r>
              <a:rPr lang="en-GB" sz="1600" b="1" dirty="0">
                <a:latin typeface="Raleway" panose="020B0503030101060003" pitchFamily="34" charset="77"/>
              </a:rPr>
              <a:t>Tilde</a:t>
            </a:r>
            <a:r>
              <a:rPr lang="en-GB" sz="1600" dirty="0">
                <a:latin typeface="Raleway" panose="020B0503030101060003" pitchFamily="34" charset="77"/>
              </a:rPr>
              <a:t>, Latvia </a:t>
            </a:r>
            <a:r>
              <a:rPr lang="en-GB" sz="1600" b="1" dirty="0">
                <a:solidFill>
                  <a:srgbClr val="00194C"/>
                </a:solidFill>
                <a:latin typeface="Raleway" panose="020B0503030101060003" pitchFamily="34" charset="77"/>
              </a:rPr>
              <a:t>(</a:t>
            </a:r>
            <a:r>
              <a:rPr lang="en-GB" sz="1600" b="1" dirty="0" err="1">
                <a:solidFill>
                  <a:srgbClr val="00194C"/>
                </a:solidFill>
                <a:latin typeface="Raleway" panose="020B0503030101060003" pitchFamily="34" charset="77"/>
              </a:rPr>
              <a:t>koordinātors</a:t>
            </a:r>
            <a:r>
              <a:rPr lang="en-GB" sz="1600" b="1" dirty="0">
                <a:solidFill>
                  <a:srgbClr val="00194C"/>
                </a:solidFill>
                <a:latin typeface="Raleway" panose="020B0503030101060003" pitchFamily="34" charset="77"/>
              </a:rPr>
              <a:t>)</a:t>
            </a:r>
          </a:p>
          <a:p>
            <a:pPr lvl="0">
              <a:lnSpc>
                <a:spcPct val="100000"/>
              </a:lnSpc>
            </a:pPr>
            <a:r>
              <a:rPr lang="en-GB" sz="1600" b="1" dirty="0">
                <a:latin typeface="Raleway" panose="020B0503030101060003" pitchFamily="34" charset="77"/>
              </a:rPr>
              <a:t>Kultūras </a:t>
            </a:r>
            <a:r>
              <a:rPr lang="en-GB" sz="1600" b="1" dirty="0" err="1">
                <a:latin typeface="Raleway" panose="020B0503030101060003" pitchFamily="34" charset="77"/>
              </a:rPr>
              <a:t>informācijas</a:t>
            </a:r>
            <a:r>
              <a:rPr lang="en-GB" sz="1600" b="1" dirty="0">
                <a:latin typeface="Raleway" panose="020B0503030101060003" pitchFamily="34" charset="77"/>
              </a:rPr>
              <a:t> </a:t>
            </a:r>
            <a:r>
              <a:rPr lang="en-GB" sz="1600" b="1" dirty="0" err="1">
                <a:latin typeface="Raleway" panose="020B0503030101060003" pitchFamily="34" charset="77"/>
              </a:rPr>
              <a:t>sistēmu</a:t>
            </a:r>
            <a:r>
              <a:rPr lang="en-GB" sz="1600" b="1" dirty="0">
                <a:latin typeface="Raleway" panose="020B0503030101060003" pitchFamily="34" charset="77"/>
              </a:rPr>
              <a:t> </a:t>
            </a:r>
            <a:r>
              <a:rPr lang="en-GB" sz="1600" b="1" dirty="0" err="1">
                <a:latin typeface="Raleway" panose="020B0503030101060003" pitchFamily="34" charset="77"/>
              </a:rPr>
              <a:t>centrs</a:t>
            </a:r>
            <a:r>
              <a:rPr lang="en-GB" sz="1600" dirty="0">
                <a:latin typeface="Raleway" panose="020B0503030101060003" pitchFamily="34" charset="77"/>
              </a:rPr>
              <a:t>, Latvia</a:t>
            </a:r>
          </a:p>
          <a:p>
            <a:pPr lvl="0">
              <a:lnSpc>
                <a:spcPct val="100000"/>
              </a:lnSpc>
            </a:pPr>
            <a:r>
              <a:rPr lang="en-GB" sz="1600" b="1" dirty="0">
                <a:latin typeface="Raleway" panose="020B0503030101060003" pitchFamily="34" charset="77"/>
              </a:rPr>
              <a:t>University of Copenhagen</a:t>
            </a:r>
            <a:r>
              <a:rPr lang="en-GB" sz="1600" dirty="0">
                <a:latin typeface="Raleway" panose="020B0503030101060003" pitchFamily="34" charset="77"/>
              </a:rPr>
              <a:t>, Denmark</a:t>
            </a:r>
          </a:p>
          <a:p>
            <a:pPr lvl="0">
              <a:lnSpc>
                <a:spcPct val="100000"/>
              </a:lnSpc>
            </a:pPr>
            <a:r>
              <a:rPr lang="en-GB" sz="1600" b="1" dirty="0" err="1">
                <a:latin typeface="Raleway" panose="020B0503030101060003" pitchFamily="34" charset="77"/>
              </a:rPr>
              <a:t>Árni</a:t>
            </a:r>
            <a:r>
              <a:rPr lang="en-GB" sz="1600" b="1" dirty="0">
                <a:latin typeface="Raleway" panose="020B0503030101060003" pitchFamily="34" charset="77"/>
              </a:rPr>
              <a:t> </a:t>
            </a:r>
            <a:r>
              <a:rPr lang="en-GB" sz="1600" b="1" dirty="0" err="1">
                <a:latin typeface="Raleway" panose="020B0503030101060003" pitchFamily="34" charset="77"/>
              </a:rPr>
              <a:t>Magnússon</a:t>
            </a:r>
            <a:r>
              <a:rPr lang="en-GB" sz="1600" b="1" dirty="0">
                <a:latin typeface="Raleway" panose="020B0503030101060003" pitchFamily="34" charset="77"/>
              </a:rPr>
              <a:t> Institute for Icelandic Studies</a:t>
            </a:r>
            <a:r>
              <a:rPr lang="en-GB" sz="1600" dirty="0">
                <a:latin typeface="Raleway" panose="020B0503030101060003" pitchFamily="34" charset="77"/>
              </a:rPr>
              <a:t>, Iceland</a:t>
            </a:r>
          </a:p>
          <a:p>
            <a:pPr lvl="0">
              <a:lnSpc>
                <a:spcPct val="100000"/>
              </a:lnSpc>
            </a:pPr>
            <a:r>
              <a:rPr lang="en-GB" sz="1600" b="1" dirty="0">
                <a:latin typeface="Raleway" panose="020B0503030101060003" pitchFamily="34" charset="77"/>
              </a:rPr>
              <a:t>Institute of the Estonian Language</a:t>
            </a:r>
            <a:r>
              <a:rPr lang="en-GB" sz="1600" dirty="0">
                <a:latin typeface="Raleway" panose="020B0503030101060003" pitchFamily="34" charset="77"/>
              </a:rPr>
              <a:t>, Estonia</a:t>
            </a:r>
          </a:p>
          <a:p>
            <a:pPr lvl="0">
              <a:lnSpc>
                <a:spcPct val="100000"/>
              </a:lnSpc>
            </a:pPr>
            <a:r>
              <a:rPr lang="en-GB" sz="1600" b="1" dirty="0" err="1">
                <a:latin typeface="Raleway" panose="020B0503030101060003" pitchFamily="34" charset="77"/>
              </a:rPr>
              <a:t>Jožef</a:t>
            </a:r>
            <a:r>
              <a:rPr lang="en-GB" sz="1600" b="1" dirty="0">
                <a:latin typeface="Raleway" panose="020B0503030101060003" pitchFamily="34" charset="77"/>
              </a:rPr>
              <a:t> Stefan Institute</a:t>
            </a:r>
            <a:r>
              <a:rPr lang="en-GB" sz="1600" dirty="0">
                <a:latin typeface="Raleway" panose="020B0503030101060003" pitchFamily="34" charset="77"/>
              </a:rPr>
              <a:t>, Slovenia</a:t>
            </a:r>
          </a:p>
          <a:p>
            <a:pPr lvl="0">
              <a:lnSpc>
                <a:spcPct val="100000"/>
              </a:lnSpc>
            </a:pPr>
            <a:r>
              <a:rPr lang="en-GB" sz="1600" b="1" dirty="0">
                <a:latin typeface="Raleway" panose="020B0503030101060003" pitchFamily="34" charset="77"/>
              </a:rPr>
              <a:t>International Network for Terminology (</a:t>
            </a:r>
            <a:r>
              <a:rPr lang="en-GB" sz="1600" b="1" dirty="0" err="1">
                <a:latin typeface="Raleway" panose="020B0503030101060003" pitchFamily="34" charset="77"/>
              </a:rPr>
              <a:t>TermNet</a:t>
            </a:r>
            <a:r>
              <a:rPr lang="en-GB" sz="1600" b="1" dirty="0">
                <a:latin typeface="Raleway" panose="020B0503030101060003" pitchFamily="34" charset="77"/>
              </a:rPr>
              <a:t>)</a:t>
            </a:r>
            <a:r>
              <a:rPr lang="en-GB" sz="1600" dirty="0">
                <a:latin typeface="Raleway" panose="020B0503030101060003" pitchFamily="34" charset="77"/>
              </a:rPr>
              <a:t>, Austria</a:t>
            </a:r>
          </a:p>
          <a:p>
            <a:pPr lvl="0">
              <a:lnSpc>
                <a:spcPct val="100000"/>
              </a:lnSpc>
            </a:pPr>
            <a:r>
              <a:rPr lang="en-GB" sz="1600" b="1" dirty="0">
                <a:latin typeface="Raleway" panose="020B0503030101060003" pitchFamily="34" charset="77"/>
              </a:rPr>
              <a:t>Institute for Language and Folklore</a:t>
            </a:r>
            <a:r>
              <a:rPr lang="en-GB" sz="1600" dirty="0">
                <a:latin typeface="Raleway" panose="020B0503030101060003" pitchFamily="34" charset="77"/>
              </a:rPr>
              <a:t>, Sweden</a:t>
            </a:r>
          </a:p>
          <a:p>
            <a:pPr lvl="0">
              <a:lnSpc>
                <a:spcPct val="100000"/>
              </a:lnSpc>
            </a:pPr>
            <a:r>
              <a:rPr lang="en-GB" sz="1600" b="1" dirty="0">
                <a:latin typeface="Raleway" panose="020B0503030101060003" pitchFamily="34" charset="77"/>
              </a:rPr>
              <a:t>Swedish Institute for Standards</a:t>
            </a:r>
            <a:r>
              <a:rPr lang="en-GB" sz="1600" dirty="0">
                <a:latin typeface="Raleway" panose="020B0503030101060003" pitchFamily="34" charset="77"/>
              </a:rPr>
              <a:t>, Sweden</a:t>
            </a:r>
          </a:p>
          <a:p>
            <a:pPr lvl="0">
              <a:lnSpc>
                <a:spcPct val="100000"/>
              </a:lnSpc>
            </a:pPr>
            <a:r>
              <a:rPr lang="en-GB" sz="1600" b="1" dirty="0">
                <a:latin typeface="Raleway" panose="020B0503030101060003" pitchFamily="34" charset="77"/>
              </a:rPr>
              <a:t>Institute of the Lithuanian language</a:t>
            </a:r>
            <a:r>
              <a:rPr lang="en-GB" sz="1600" dirty="0">
                <a:latin typeface="Raleway" panose="020B0503030101060003" pitchFamily="34" charset="77"/>
              </a:rPr>
              <a:t>, Lithuania</a:t>
            </a:r>
          </a:p>
        </p:txBody>
      </p:sp>
    </p:spTree>
    <p:extLst>
      <p:ext uri="{BB962C8B-B14F-4D97-AF65-F5344CB8AC3E}">
        <p14:creationId xmlns:p14="http://schemas.microsoft.com/office/powerpoint/2010/main" val="379356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1B94B-BD31-6B44-86E9-B7191C1A366D}"/>
              </a:ext>
            </a:extLst>
          </p:cNvPr>
          <p:cNvSpPr/>
          <p:nvPr/>
        </p:nvSpPr>
        <p:spPr>
          <a:xfrm>
            <a:off x="0" y="1244085"/>
            <a:ext cx="12801600" cy="6473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https://letsmt.eu/SystemWizard.aspx?id=smt-56f1d71d-e1e3-4c40-94b0-198d63314903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9AA2F036-0AAB-4AB8-B936-A3F0FBDF0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1246909"/>
            <a:ext cx="11041380" cy="1094870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algn="ctr"/>
            <a:r>
              <a:rPr lang="lv-LV" sz="4100">
                <a:latin typeface="Raleway SemiBold"/>
              </a:rPr>
              <a:t>Federated eTranslation Termbank Network</a:t>
            </a:r>
            <a:br>
              <a:rPr lang="lv-LV" sz="4100">
                <a:latin typeface="Raleway SemiBold"/>
              </a:rPr>
            </a:br>
            <a:r>
              <a:rPr lang="lv-LV" sz="4100">
                <a:solidFill>
                  <a:schemeClr val="accent1">
                    <a:lumMod val="50000"/>
                  </a:schemeClr>
                </a:solidFill>
                <a:latin typeface="Raleway SemiBold"/>
              </a:rPr>
              <a:t>mērķis</a:t>
            </a:r>
          </a:p>
        </p:txBody>
      </p:sp>
      <p:pic>
        <p:nvPicPr>
          <p:cNvPr id="3" name="Content Placeholder 4" descr="A picture containing dark, light, holding, sitting&#10;&#10;Description automatically generated">
            <a:extLst>
              <a:ext uri="{FF2B5EF4-FFF2-40B4-BE49-F238E27FC236}">
                <a16:creationId xmlns:a16="http://schemas.microsoft.com/office/drawing/2014/main" id="{108F8963-8A3F-C346-B284-EF146793E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353" y="2082418"/>
            <a:ext cx="5582639" cy="5439453"/>
          </a:xfrm>
          <a:prstGeom prst="rect">
            <a:avLst/>
          </a:prstGeom>
        </p:spPr>
      </p:pic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E9B8F7E-4DCB-44BF-BDCA-A43D6E9D5547}"/>
              </a:ext>
            </a:extLst>
          </p:cNvPr>
          <p:cNvSpPr txBox="1">
            <a:spLocks/>
          </p:cNvSpPr>
          <p:nvPr/>
        </p:nvSpPr>
        <p:spPr>
          <a:xfrm>
            <a:off x="1180100" y="3046287"/>
            <a:ext cx="10059927" cy="37347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lv-LV" sz="2800" dirty="0">
                <a:ea typeface="+mn-lt"/>
                <a:cs typeface="+mn-lt"/>
              </a:rPr>
              <a:t>Izveidot </a:t>
            </a:r>
            <a:r>
              <a:rPr lang="lv-LV" sz="2800" dirty="0">
                <a:solidFill>
                  <a:srgbClr val="0070C0"/>
                </a:solidFill>
                <a:ea typeface="+mn-lt"/>
                <a:cs typeface="+mn-lt"/>
              </a:rPr>
              <a:t>terminoloģijas pārvaldības infrastruktūru </a:t>
            </a:r>
            <a:r>
              <a:rPr lang="lv-LV" sz="2800" dirty="0">
                <a:ea typeface="+mn-lt"/>
                <a:cs typeface="+mn-lt"/>
              </a:rPr>
              <a:t>terminoloģijas resursu izveidei, pārvaldībai un koplietošanai,</a:t>
            </a:r>
            <a:endParaRPr lang="lv-LV" sz="2800" dirty="0">
              <a:cs typeface="Calibri"/>
            </a:endParaRPr>
          </a:p>
          <a:p>
            <a:pPr marL="0" indent="0" algn="ctr">
              <a:buNone/>
            </a:pPr>
            <a:endParaRPr lang="lv-LV" sz="2800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lv-LV" sz="2800" dirty="0">
                <a:ea typeface="+mn-lt"/>
                <a:cs typeface="+mn-lt"/>
              </a:rPr>
              <a:t>izstrādājot </a:t>
            </a:r>
            <a:r>
              <a:rPr lang="lv-LV" sz="2800" dirty="0" err="1">
                <a:solidFill>
                  <a:srgbClr val="0070C0"/>
                </a:solidFill>
                <a:ea typeface="+mn-lt"/>
                <a:cs typeface="+mn-lt"/>
              </a:rPr>
              <a:t>FedTerm</a:t>
            </a:r>
            <a:r>
              <a:rPr lang="lv-LV" sz="2800" dirty="0">
                <a:ea typeface="+mn-lt"/>
                <a:cs typeface="+mn-lt"/>
              </a:rPr>
              <a:t> programmatūras rīkkopu</a:t>
            </a:r>
            <a:r>
              <a:rPr lang="en-US" sz="2800" dirty="0">
                <a:ea typeface="+mn-lt"/>
                <a:cs typeface="+mn-lt"/>
              </a:rPr>
              <a:t>,</a:t>
            </a:r>
            <a:endParaRPr lang="lv-LV" sz="2800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lv-LV" sz="2800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lv-LV" sz="2800" dirty="0">
                <a:ea typeface="+mn-lt"/>
                <a:cs typeface="+mn-lt"/>
              </a:rPr>
              <a:t>lai ļautu uzņēmumiem un valsts pārvaldes iestādēm izvietot </a:t>
            </a:r>
            <a:r>
              <a:rPr lang="lv-LV" sz="2800" dirty="0">
                <a:solidFill>
                  <a:srgbClr val="0070C0"/>
                </a:solidFill>
                <a:ea typeface="+mn-lt"/>
                <a:cs typeface="+mn-lt"/>
              </a:rPr>
              <a:t>savstarpēji saistītus </a:t>
            </a:r>
            <a:r>
              <a:rPr lang="lv-LV" sz="2800" dirty="0">
                <a:ea typeface="+mn-lt"/>
                <a:cs typeface="+mn-lt"/>
              </a:rPr>
              <a:t>un </a:t>
            </a:r>
            <a:r>
              <a:rPr lang="lv-LV" sz="2800" dirty="0">
                <a:solidFill>
                  <a:srgbClr val="0070C0"/>
                </a:solidFill>
                <a:ea typeface="+mn-lt"/>
                <a:cs typeface="+mn-lt"/>
              </a:rPr>
              <a:t>sinhronizētus</a:t>
            </a:r>
            <a:r>
              <a:rPr lang="lv-LV" sz="2800" dirty="0">
                <a:ea typeface="+mn-lt"/>
                <a:cs typeface="+mn-lt"/>
              </a:rPr>
              <a:t> terminoloģijas pārvaldības -</a:t>
            </a:r>
            <a:r>
              <a:rPr lang="lv-LV" sz="2800" b="1" dirty="0" err="1">
                <a:solidFill>
                  <a:srgbClr val="0070C0"/>
                </a:solidFill>
                <a:ea typeface="+mn-lt"/>
                <a:cs typeface="+mn-lt"/>
              </a:rPr>
              <a:t>FedTerm</a:t>
            </a:r>
            <a:r>
              <a:rPr lang="lv-LV" sz="2800" dirty="0">
                <a:ea typeface="+mn-lt"/>
                <a:cs typeface="+mn-lt"/>
              </a:rPr>
              <a:t> portālus.</a:t>
            </a:r>
            <a:endParaRPr lang="lv-LV" sz="3200" dirty="0">
              <a:cs typeface="Calibri" panose="020F0502020204030204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0807F96F-75EC-44F0-8E46-B9D88AC4F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744" y="3959405"/>
            <a:ext cx="438120" cy="523875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C6421EDC-E424-4743-AD8A-7E689C782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169" y="5015999"/>
            <a:ext cx="43812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7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086AE78-E409-456C-8589-3CF470C89910}"/>
              </a:ext>
            </a:extLst>
          </p:cNvPr>
          <p:cNvSpPr/>
          <p:nvPr/>
        </p:nvSpPr>
        <p:spPr>
          <a:xfrm>
            <a:off x="0" y="1386221"/>
            <a:ext cx="12801600" cy="6386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3AB3A-67AB-4088-9D64-13315327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>
                <a:latin typeface="Raleway SemiBold"/>
              </a:defRPr>
            </a:pPr>
            <a:r>
              <a:rPr sz="4100" dirty="0" err="1"/>
              <a:t>Fed</a:t>
            </a:r>
            <a:r>
              <a:rPr lang="en-US" sz="4100" dirty="0" err="1"/>
              <a:t>T</a:t>
            </a:r>
            <a:r>
              <a:rPr sz="4100" dirty="0" err="1"/>
              <a:t>erm</a:t>
            </a:r>
            <a:r>
              <a:rPr sz="4100" dirty="0"/>
              <a:t> </a:t>
            </a:r>
            <a:r>
              <a:rPr sz="4100" dirty="0" err="1">
                <a:solidFill>
                  <a:schemeClr val="accent1">
                    <a:lumMod val="50000"/>
                  </a:schemeClr>
                </a:solidFill>
                <a:latin typeface="Raleway SemiBold"/>
              </a:rPr>
              <a:t>rīkkopa</a:t>
            </a:r>
            <a:endParaRPr lang="en-US" sz="4100" dirty="0">
              <a:solidFill>
                <a:schemeClr val="accent1">
                  <a:lumMod val="50000"/>
                </a:schemeClr>
              </a:solidFill>
              <a:latin typeface="Raleway SemiBold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FC7678-EDAC-4C3D-B2ED-DC1A14CD0300}"/>
              </a:ext>
            </a:extLst>
          </p:cNvPr>
          <p:cNvGrpSpPr/>
          <p:nvPr/>
        </p:nvGrpSpPr>
        <p:grpSpPr>
          <a:xfrm>
            <a:off x="845144" y="2526039"/>
            <a:ext cx="818319" cy="818319"/>
            <a:chOff x="6096000" y="1181100"/>
            <a:chExt cx="818319" cy="81831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545B7DE-2104-44B2-A32E-BAA4C2D85B6F}"/>
                </a:ext>
              </a:extLst>
            </p:cNvPr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5" name="Shape 3612">
              <a:extLst>
                <a:ext uri="{FF2B5EF4-FFF2-40B4-BE49-F238E27FC236}">
                  <a16:creationId xmlns:a16="http://schemas.microsoft.com/office/drawing/2014/main" id="{673C181C-2312-4E7F-9A6F-4B5A05F12C17}"/>
                </a:ext>
              </a:extLst>
            </p:cNvPr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8FCA438-E9F1-4F6F-BAA9-2CAF22F4EA2B}"/>
              </a:ext>
            </a:extLst>
          </p:cNvPr>
          <p:cNvSpPr txBox="1">
            <a:spLocks/>
          </p:cNvSpPr>
          <p:nvPr/>
        </p:nvSpPr>
        <p:spPr>
          <a:xfrm>
            <a:off x="1863091" y="2576474"/>
            <a:ext cx="5860621" cy="830997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latin typeface="Raleway" panose="020B0503030101060003" pitchFamily="34" charset="77"/>
                <a:cs typeface="Calibri"/>
              </a:defRPr>
            </a:pPr>
            <a:r>
              <a:rPr dirty="0" err="1"/>
              <a:t>Savienots</a:t>
            </a:r>
            <a:r>
              <a:rPr dirty="0"/>
              <a:t> </a:t>
            </a:r>
            <a:r>
              <a:rPr dirty="0" err="1"/>
              <a:t>vien</a:t>
            </a:r>
            <a:r>
              <a:rPr lang="en-US" dirty="0" err="1"/>
              <a:t>otā</a:t>
            </a:r>
            <a:r>
              <a:rPr dirty="0"/>
              <a:t> </a:t>
            </a:r>
            <a:r>
              <a:rPr dirty="0" err="1"/>
              <a:t>tīklā</a:t>
            </a:r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46EE83-CA42-4323-98CE-554F62A0900D}"/>
              </a:ext>
            </a:extLst>
          </p:cNvPr>
          <p:cNvGrpSpPr/>
          <p:nvPr/>
        </p:nvGrpSpPr>
        <p:grpSpPr>
          <a:xfrm>
            <a:off x="845144" y="3530608"/>
            <a:ext cx="818319" cy="818319"/>
            <a:chOff x="6096000" y="1181100"/>
            <a:chExt cx="818319" cy="818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211C04-FD34-4EA3-91EF-4303C98BB872}"/>
                </a:ext>
              </a:extLst>
            </p:cNvPr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9" name="Shape 3612">
              <a:extLst>
                <a:ext uri="{FF2B5EF4-FFF2-40B4-BE49-F238E27FC236}">
                  <a16:creationId xmlns:a16="http://schemas.microsoft.com/office/drawing/2014/main" id="{DB90F789-90D8-4975-A974-EB39437284D1}"/>
                </a:ext>
              </a:extLst>
            </p:cNvPr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F221594-FDA4-4C40-AD66-F157C964C85D}"/>
              </a:ext>
            </a:extLst>
          </p:cNvPr>
          <p:cNvSpPr txBox="1">
            <a:spLocks/>
          </p:cNvSpPr>
          <p:nvPr/>
        </p:nvSpPr>
        <p:spPr>
          <a:xfrm>
            <a:off x="1863091" y="3598495"/>
            <a:ext cx="5860621" cy="830997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latin typeface="Raleway" panose="020B0503030101060003" pitchFamily="34" charset="77"/>
                <a:cs typeface="Calibri"/>
              </a:defRPr>
            </a:pPr>
            <a:r>
              <a:rPr dirty="0" err="1"/>
              <a:t>Ērti</a:t>
            </a:r>
            <a:r>
              <a:rPr dirty="0"/>
              <a:t> </a:t>
            </a:r>
            <a:r>
              <a:rPr dirty="0" err="1"/>
              <a:t>izvietojams</a:t>
            </a:r>
            <a:r>
              <a:rPr dirty="0"/>
              <a:t> un </a:t>
            </a:r>
            <a:r>
              <a:rPr dirty="0" err="1"/>
              <a:t>pielāgojams</a:t>
            </a:r>
            <a:endParaRPr lang="en-US" sz="2400" b="1" dirty="0">
              <a:latin typeface="Raleway" panose="020B0503030101060003" pitchFamily="34" charset="77"/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BF0B4A-DF8B-4F51-A44B-DFCE49ABFA5F}"/>
              </a:ext>
            </a:extLst>
          </p:cNvPr>
          <p:cNvGrpSpPr/>
          <p:nvPr/>
        </p:nvGrpSpPr>
        <p:grpSpPr>
          <a:xfrm>
            <a:off x="845143" y="5576412"/>
            <a:ext cx="818319" cy="818319"/>
            <a:chOff x="6096000" y="1181100"/>
            <a:chExt cx="818319" cy="81831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A9E3E5-AFC4-4056-965C-410C51F7F5CF}"/>
                </a:ext>
              </a:extLst>
            </p:cNvPr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13" name="Shape 3612">
              <a:extLst>
                <a:ext uri="{FF2B5EF4-FFF2-40B4-BE49-F238E27FC236}">
                  <a16:creationId xmlns:a16="http://schemas.microsoft.com/office/drawing/2014/main" id="{7B2A1C44-FF7B-46F7-8E4C-67878D2FA55E}"/>
                </a:ext>
              </a:extLst>
            </p:cNvPr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AA87795C-BAC5-42AA-A6EC-57484A02DDC6}"/>
              </a:ext>
            </a:extLst>
          </p:cNvPr>
          <p:cNvSpPr txBox="1">
            <a:spLocks/>
          </p:cNvSpPr>
          <p:nvPr/>
        </p:nvSpPr>
        <p:spPr>
          <a:xfrm>
            <a:off x="1906799" y="5653045"/>
            <a:ext cx="5860621" cy="830997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Raleway" panose="020B0503030101060003" pitchFamily="34" charset="77"/>
              <a:cs typeface="Calibri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85F76737-E1C6-46BA-B88D-D57AEF0AD36A}"/>
              </a:ext>
            </a:extLst>
          </p:cNvPr>
          <p:cNvGrpSpPr/>
          <p:nvPr/>
        </p:nvGrpSpPr>
        <p:grpSpPr>
          <a:xfrm>
            <a:off x="845676" y="4579372"/>
            <a:ext cx="818319" cy="818319"/>
            <a:chOff x="6096000" y="1181100"/>
            <a:chExt cx="818319" cy="818319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ABBA2005-8FB0-495A-8153-A01F9B77D5C1}"/>
                </a:ext>
              </a:extLst>
            </p:cNvPr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17" name="Shape 3612">
              <a:extLst>
                <a:ext uri="{FF2B5EF4-FFF2-40B4-BE49-F238E27FC236}">
                  <a16:creationId xmlns:a16="http://schemas.microsoft.com/office/drawing/2014/main" id="{2DAA3DA4-D292-4E7B-B5A4-39F8AFD926DB}"/>
                </a:ext>
              </a:extLst>
            </p:cNvPr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F457AFF6-720E-44B1-AB6B-47B3B6DD2C42}"/>
              </a:ext>
            </a:extLst>
          </p:cNvPr>
          <p:cNvSpPr txBox="1">
            <a:spLocks/>
          </p:cNvSpPr>
          <p:nvPr/>
        </p:nvSpPr>
        <p:spPr>
          <a:xfrm>
            <a:off x="1864094" y="4735470"/>
            <a:ext cx="5860621" cy="594623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latin typeface="Raleway"/>
                <a:cs typeface="Calibri"/>
              </a:defRPr>
            </a:pPr>
            <a:r>
              <a:rPr dirty="0" err="1"/>
              <a:t>Koplietojam</a:t>
            </a:r>
            <a:r>
              <a:rPr lang="en-US" dirty="0" err="1"/>
              <a:t>as</a:t>
            </a:r>
            <a:r>
              <a:rPr lang="en-US" dirty="0"/>
              <a:t> un </a:t>
            </a:r>
            <a:r>
              <a:rPr lang="en-US" dirty="0" err="1"/>
              <a:t>pārvaldāmas</a:t>
            </a:r>
            <a:r>
              <a:rPr dirty="0"/>
              <a:t> </a:t>
            </a:r>
            <a:r>
              <a:rPr dirty="0" err="1"/>
              <a:t>terminu</a:t>
            </a:r>
            <a:r>
              <a:rPr dirty="0"/>
              <a:t> </a:t>
            </a:r>
            <a:r>
              <a:rPr dirty="0" err="1"/>
              <a:t>kolekcijas</a:t>
            </a:r>
            <a:endParaRPr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5B44EDA-E0C2-4693-836C-A09DC5B6965F}"/>
              </a:ext>
            </a:extLst>
          </p:cNvPr>
          <p:cNvSpPr txBox="1">
            <a:spLocks/>
          </p:cNvSpPr>
          <p:nvPr/>
        </p:nvSpPr>
        <p:spPr>
          <a:xfrm>
            <a:off x="1863090" y="5783911"/>
            <a:ext cx="5860621" cy="594623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400">
                <a:latin typeface="Raleway"/>
                <a:cs typeface="Calibri"/>
              </a:defRPr>
            </a:pPr>
            <a:r>
              <a:t>Brīvi pieejams</a:t>
            </a:r>
          </a:p>
        </p:txBody>
      </p:sp>
      <p:pic>
        <p:nvPicPr>
          <p:cNvPr id="23" name="Picture 22" descr="Map  Description automatically generated">
            <a:extLst>
              <a:ext uri="{FF2B5EF4-FFF2-40B4-BE49-F238E27FC236}">
                <a16:creationId xmlns:a16="http://schemas.microsoft.com/office/drawing/2014/main" id="{A4DF350F-3196-484A-B9AF-0980259EA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37" y="1649454"/>
            <a:ext cx="6129963" cy="612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53304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„Office“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„Office“ 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„Office“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5fc81c9-325d-42ab-a312-d2989bc4c6c1">
      <UserInfo>
        <DisplayName>Līga Strautniece</DisplayName>
        <AccountId>28</AccountId>
        <AccountType/>
      </UserInfo>
    </SharedWithUsers>
    <lcf76f155ced4ddcb4097134ff3c332f xmlns="0b782f5c-ea45-4e61-a028-a28b9f9c1a05">
      <Terms xmlns="http://schemas.microsoft.com/office/infopath/2007/PartnerControls"/>
    </lcf76f155ced4ddcb4097134ff3c332f>
    <TaxCatchAll xmlns="05fc81c9-325d-42ab-a312-d2989bc4c6c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3339A6-7F81-4D69-A2D2-336052C20C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CAB948-417F-4306-A669-EFA5647D0E74}">
  <ds:schemaRefs>
    <ds:schemaRef ds:uri="42764b4f-9c02-4252-86b5-5348b24f353c"/>
    <ds:schemaRef ds:uri="53070d37-1aca-4f19-bbcc-12337fd31e1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1BD3DE-F06E-4A8A-85B9-E191C9FAD87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1683</TotalTime>
  <Words>656</Words>
  <Application>Microsoft Office PowerPoint</Application>
  <PresentationFormat>Custom</PresentationFormat>
  <Paragraphs>107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Raleway</vt:lpstr>
      <vt:lpstr>Raleway SemiBold</vt:lpstr>
      <vt:lpstr>Roboto</vt:lpstr>
      <vt:lpstr>Wingdings</vt:lpstr>
      <vt:lpstr>„Office“ tema</vt:lpstr>
      <vt:lpstr> EuroTermBank –  jauna federatīva terminoloģijas resursu pārvaldības infrastruktūra</vt:lpstr>
      <vt:lpstr>Terminoloģijas praktiskais pielietojums</vt:lpstr>
      <vt:lpstr>Tildes ieguldījums starptautiskos terminoloģijas risinājums</vt:lpstr>
      <vt:lpstr>Latvijas terminoloģijas resursu konsolidācija termnet.lv – LZA TK Terminoloģijas portāls </vt:lpstr>
      <vt:lpstr>PowerPoint Presentation</vt:lpstr>
      <vt:lpstr>Izaicinājumi</vt:lpstr>
      <vt:lpstr>Projekta: Federated eTranslation Termbank Network  konsorcija partneri</vt:lpstr>
      <vt:lpstr>Federated eTranslation Termbank Network mērķis</vt:lpstr>
      <vt:lpstr>FedTerm rīkkopa</vt:lpstr>
      <vt:lpstr>FedTerm rīkkopas komponentes</vt:lpstr>
      <vt:lpstr>FedTerm rīkkopas funkcionalitāte</vt:lpstr>
      <vt:lpstr>Lietotāju pārvaldība</vt:lpstr>
      <vt:lpstr>FedTerm rīkkopas saskarnes pielāgošana</vt:lpstr>
      <vt:lpstr>Viegli izvietojams</vt:lpstr>
      <vt:lpstr>Kopsavilkums</vt:lpstr>
      <vt:lpstr>Paldies! Jautājumi?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Mērķis: • Izstrādāt Federatīvu eTranslation Termbankas tīklu, lai ES dalībvalstu organizācijas un iestādes varētu lokāli izvietot atsevišķus eTranslation TermBank federālos mezglus</dc:title>
  <dc:creator>ASTA</dc:creator>
  <cp:lastModifiedBy>Artūrs Vasiļevskis</cp:lastModifiedBy>
  <cp:revision>20</cp:revision>
  <dcterms:created xsi:type="dcterms:W3CDTF">2020-09-16T18:54:07Z</dcterms:created>
  <dcterms:modified xsi:type="dcterms:W3CDTF">2021-11-10T19:28:20Z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0x010100541D6704663FD9458F4BF149505D8835</vt:lpwstr>
  </property>
</Properties>
</file>