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6" r:id="rId8"/>
    <p:sldId id="267" r:id="rId9"/>
    <p:sldId id="271" r:id="rId10"/>
    <p:sldId id="268" r:id="rId11"/>
    <p:sldId id="276" r:id="rId12"/>
    <p:sldId id="277" r:id="rId13"/>
    <p:sldId id="261" r:id="rId14"/>
    <p:sldId id="273" r:id="rId15"/>
    <p:sldId id="274" r:id="rId16"/>
    <p:sldId id="269" r:id="rId17"/>
    <p:sldId id="275" r:id="rId18"/>
    <p:sldId id="263" r:id="rId19"/>
    <p:sldId id="265" r:id="rId20"/>
  </p:sldIdLst>
  <p:sldSz cx="12192000" cy="6858000"/>
  <p:notesSz cx="6858000" cy="9144000"/>
  <p:embeddedFontLst>
    <p:embeddedFont>
      <p:font typeface="Futura XBlk TL" panose="020B0A03020204020204" pitchFamily="34" charset="0"/>
      <p:bold r:id="rId21"/>
    </p:embeddedFont>
    <p:embeddedFont>
      <p:font typeface="Futura Md TL" panose="020B0502020204020303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133C4-451E-49D6-97D7-648886A4B258}" type="doc">
      <dgm:prSet loTypeId="urn:microsoft.com/office/officeart/2005/8/layout/chevron1" loCatId="process" qsTypeId="urn:microsoft.com/office/officeart/2005/8/quickstyle/3d6" qsCatId="3D" csTypeId="urn:microsoft.com/office/officeart/2005/8/colors/accent1_2" csCatId="accent1" phldr="1"/>
      <dgm:spPr/>
    </dgm:pt>
    <dgm:pt modelId="{0B4B7825-CD43-43BD-9669-A471A27642DD}">
      <dgm:prSet phldrT="[Text]"/>
      <dgm:spPr/>
      <dgm:t>
        <a:bodyPr/>
        <a:lstStyle/>
        <a:p>
          <a:r>
            <a:rPr lang="lv-LV" dirty="0" smtClean="0">
              <a:latin typeface="Futura XBlk TL" panose="020B0A03020204020204" pitchFamily="34" charset="0"/>
            </a:rPr>
            <a:t>likumi</a:t>
          </a:r>
          <a:endParaRPr lang="en-US" dirty="0">
            <a:latin typeface="Futura XBlk TL" panose="020B0A03020204020204" pitchFamily="34" charset="0"/>
          </a:endParaRPr>
        </a:p>
      </dgm:t>
    </dgm:pt>
    <dgm:pt modelId="{7E53B8A5-191C-4B56-89B0-D2B6457023CC}" type="parTrans" cxnId="{720217B2-6FED-48A7-9645-34C6C632BABA}">
      <dgm:prSet/>
      <dgm:spPr/>
      <dgm:t>
        <a:bodyPr/>
        <a:lstStyle/>
        <a:p>
          <a:endParaRPr lang="en-US"/>
        </a:p>
      </dgm:t>
    </dgm:pt>
    <dgm:pt modelId="{E703E141-BA62-41AC-9FA2-58E5A246AC54}" type="sibTrans" cxnId="{720217B2-6FED-48A7-9645-34C6C632BABA}">
      <dgm:prSet/>
      <dgm:spPr/>
      <dgm:t>
        <a:bodyPr/>
        <a:lstStyle/>
        <a:p>
          <a:endParaRPr lang="en-US"/>
        </a:p>
      </dgm:t>
    </dgm:pt>
    <dgm:pt modelId="{9314505A-1480-4BA7-9629-29D6489EF272}">
      <dgm:prSet phldrT="[Text]"/>
      <dgm:spPr/>
      <dgm:t>
        <a:bodyPr/>
        <a:lstStyle/>
        <a:p>
          <a:r>
            <a:rPr lang="lv-LV" dirty="0" smtClean="0">
              <a:latin typeface="Futura XBlk TL" panose="020B0A03020204020204" pitchFamily="34" charset="0"/>
            </a:rPr>
            <a:t>statistika</a:t>
          </a:r>
          <a:endParaRPr lang="en-US" dirty="0">
            <a:latin typeface="Futura XBlk TL" panose="020B0A03020204020204" pitchFamily="34" charset="0"/>
          </a:endParaRPr>
        </a:p>
      </dgm:t>
    </dgm:pt>
    <dgm:pt modelId="{7E79534C-771A-4B38-AE79-C38C2502A5A5}" type="parTrans" cxnId="{8A50ADE0-23A9-4765-9A5A-C7D6BA0C7CA2}">
      <dgm:prSet/>
      <dgm:spPr/>
      <dgm:t>
        <a:bodyPr/>
        <a:lstStyle/>
        <a:p>
          <a:endParaRPr lang="en-US"/>
        </a:p>
      </dgm:t>
    </dgm:pt>
    <dgm:pt modelId="{99724414-1AE4-4DCB-BC80-F49F92A74710}" type="sibTrans" cxnId="{8A50ADE0-23A9-4765-9A5A-C7D6BA0C7CA2}">
      <dgm:prSet/>
      <dgm:spPr/>
      <dgm:t>
        <a:bodyPr/>
        <a:lstStyle/>
        <a:p>
          <a:endParaRPr lang="en-US"/>
        </a:p>
      </dgm:t>
    </dgm:pt>
    <dgm:pt modelId="{A3CF97F7-DF3D-4E58-971A-49407F6A2266}">
      <dgm:prSet phldrT="[Text]"/>
      <dgm:spPr/>
      <dgm:t>
        <a:bodyPr/>
        <a:lstStyle/>
        <a:p>
          <a:r>
            <a:rPr lang="lv-LV" dirty="0" smtClean="0">
              <a:latin typeface="Futura XBlk TL" panose="020B0A03020204020204" pitchFamily="34" charset="0"/>
            </a:rPr>
            <a:t>mākslīgais intelekts</a:t>
          </a:r>
          <a:endParaRPr lang="en-US" dirty="0">
            <a:latin typeface="Futura XBlk TL" panose="020B0A03020204020204" pitchFamily="34" charset="0"/>
          </a:endParaRPr>
        </a:p>
      </dgm:t>
    </dgm:pt>
    <dgm:pt modelId="{0A9C2C5E-0DDD-4F86-B0BC-684B092E15BD}" type="parTrans" cxnId="{339AFAF8-8FF6-4E2E-91AD-670759CA08AB}">
      <dgm:prSet/>
      <dgm:spPr/>
      <dgm:t>
        <a:bodyPr/>
        <a:lstStyle/>
        <a:p>
          <a:endParaRPr lang="en-US"/>
        </a:p>
      </dgm:t>
    </dgm:pt>
    <dgm:pt modelId="{674866E6-3C8C-4116-B8B4-0E2D6ED750EB}" type="sibTrans" cxnId="{339AFAF8-8FF6-4E2E-91AD-670759CA08AB}">
      <dgm:prSet/>
      <dgm:spPr/>
      <dgm:t>
        <a:bodyPr/>
        <a:lstStyle/>
        <a:p>
          <a:endParaRPr lang="en-US"/>
        </a:p>
      </dgm:t>
    </dgm:pt>
    <dgm:pt modelId="{7DCA0B20-9575-4C58-A4D2-712506F5D7C5}" type="pres">
      <dgm:prSet presAssocID="{FBA133C4-451E-49D6-97D7-648886A4B258}" presName="Name0" presStyleCnt="0">
        <dgm:presLayoutVars>
          <dgm:dir/>
          <dgm:animLvl val="lvl"/>
          <dgm:resizeHandles val="exact"/>
        </dgm:presLayoutVars>
      </dgm:prSet>
      <dgm:spPr/>
    </dgm:pt>
    <dgm:pt modelId="{0225DE8B-A0D1-478C-98F8-E911D561B7EC}" type="pres">
      <dgm:prSet presAssocID="{0B4B7825-CD43-43BD-9669-A471A27642D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9F530-B6C3-4334-8B2B-D959AC1CA906}" type="pres">
      <dgm:prSet presAssocID="{E703E141-BA62-41AC-9FA2-58E5A246AC54}" presName="parTxOnlySpace" presStyleCnt="0"/>
      <dgm:spPr/>
    </dgm:pt>
    <dgm:pt modelId="{86DFD12A-2C2A-4BF2-8380-6C88E59D8AEF}" type="pres">
      <dgm:prSet presAssocID="{9314505A-1480-4BA7-9629-29D6489EF27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FF68D6C-4A29-4221-878B-BAC25FE12BF1}" type="pres">
      <dgm:prSet presAssocID="{99724414-1AE4-4DCB-BC80-F49F92A74710}" presName="parTxOnlySpace" presStyleCnt="0"/>
      <dgm:spPr/>
    </dgm:pt>
    <dgm:pt modelId="{EE4E7D01-EA4D-4584-9342-69319D8E0FAC}" type="pres">
      <dgm:prSet presAssocID="{A3CF97F7-DF3D-4E58-971A-49407F6A226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A50ADE0-23A9-4765-9A5A-C7D6BA0C7CA2}" srcId="{FBA133C4-451E-49D6-97D7-648886A4B258}" destId="{9314505A-1480-4BA7-9629-29D6489EF272}" srcOrd="1" destOrd="0" parTransId="{7E79534C-771A-4B38-AE79-C38C2502A5A5}" sibTransId="{99724414-1AE4-4DCB-BC80-F49F92A74710}"/>
    <dgm:cxn modelId="{652757C8-92A9-4DB5-BA20-26746715B1AC}" type="presOf" srcId="{FBA133C4-451E-49D6-97D7-648886A4B258}" destId="{7DCA0B20-9575-4C58-A4D2-712506F5D7C5}" srcOrd="0" destOrd="0" presId="urn:microsoft.com/office/officeart/2005/8/layout/chevron1"/>
    <dgm:cxn modelId="{339AFAF8-8FF6-4E2E-91AD-670759CA08AB}" srcId="{FBA133C4-451E-49D6-97D7-648886A4B258}" destId="{A3CF97F7-DF3D-4E58-971A-49407F6A2266}" srcOrd="2" destOrd="0" parTransId="{0A9C2C5E-0DDD-4F86-B0BC-684B092E15BD}" sibTransId="{674866E6-3C8C-4116-B8B4-0E2D6ED750EB}"/>
    <dgm:cxn modelId="{720217B2-6FED-48A7-9645-34C6C632BABA}" srcId="{FBA133C4-451E-49D6-97D7-648886A4B258}" destId="{0B4B7825-CD43-43BD-9669-A471A27642DD}" srcOrd="0" destOrd="0" parTransId="{7E53B8A5-191C-4B56-89B0-D2B6457023CC}" sibTransId="{E703E141-BA62-41AC-9FA2-58E5A246AC54}"/>
    <dgm:cxn modelId="{DA8403AD-9A2B-419F-A5A0-2A0636F46111}" type="presOf" srcId="{9314505A-1480-4BA7-9629-29D6489EF272}" destId="{86DFD12A-2C2A-4BF2-8380-6C88E59D8AEF}" srcOrd="0" destOrd="0" presId="urn:microsoft.com/office/officeart/2005/8/layout/chevron1"/>
    <dgm:cxn modelId="{348EE572-BEB1-4F95-AB4D-0B131A7EC30E}" type="presOf" srcId="{A3CF97F7-DF3D-4E58-971A-49407F6A2266}" destId="{EE4E7D01-EA4D-4584-9342-69319D8E0FAC}" srcOrd="0" destOrd="0" presId="urn:microsoft.com/office/officeart/2005/8/layout/chevron1"/>
    <dgm:cxn modelId="{F7BFE393-9025-46F3-9FA8-F25D060715BB}" type="presOf" srcId="{0B4B7825-CD43-43BD-9669-A471A27642DD}" destId="{0225DE8B-A0D1-478C-98F8-E911D561B7EC}" srcOrd="0" destOrd="0" presId="urn:microsoft.com/office/officeart/2005/8/layout/chevron1"/>
    <dgm:cxn modelId="{A3716419-6C19-4546-9864-6D4B42B62C0B}" type="presParOf" srcId="{7DCA0B20-9575-4C58-A4D2-712506F5D7C5}" destId="{0225DE8B-A0D1-478C-98F8-E911D561B7EC}" srcOrd="0" destOrd="0" presId="urn:microsoft.com/office/officeart/2005/8/layout/chevron1"/>
    <dgm:cxn modelId="{581390DA-F233-4690-82E4-5B11013A71B1}" type="presParOf" srcId="{7DCA0B20-9575-4C58-A4D2-712506F5D7C5}" destId="{C069F530-B6C3-4334-8B2B-D959AC1CA906}" srcOrd="1" destOrd="0" presId="urn:microsoft.com/office/officeart/2005/8/layout/chevron1"/>
    <dgm:cxn modelId="{C1993136-582A-4929-9620-0C1801A3FE67}" type="presParOf" srcId="{7DCA0B20-9575-4C58-A4D2-712506F5D7C5}" destId="{86DFD12A-2C2A-4BF2-8380-6C88E59D8AEF}" srcOrd="2" destOrd="0" presId="urn:microsoft.com/office/officeart/2005/8/layout/chevron1"/>
    <dgm:cxn modelId="{B9D691A8-24C9-4E4D-AEB0-0A656B09A262}" type="presParOf" srcId="{7DCA0B20-9575-4C58-A4D2-712506F5D7C5}" destId="{8FF68D6C-4A29-4221-878B-BAC25FE12BF1}" srcOrd="3" destOrd="0" presId="urn:microsoft.com/office/officeart/2005/8/layout/chevron1"/>
    <dgm:cxn modelId="{D9BEEEA7-5912-47A2-98CC-DA2D2ADF6D06}" type="presParOf" srcId="{7DCA0B20-9575-4C58-A4D2-712506F5D7C5}" destId="{EE4E7D01-EA4D-4584-9342-69319D8E0F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5DE8B-A0D1-478C-98F8-E911D561B7EC}">
      <dsp:nvSpPr>
        <dsp:cNvPr id="0" name=""/>
        <dsp:cNvSpPr/>
      </dsp:nvSpPr>
      <dsp:spPr>
        <a:xfrm>
          <a:off x="2817" y="1599400"/>
          <a:ext cx="3432567" cy="137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>
              <a:latin typeface="Futura XBlk TL" panose="020B0A03020204020204" pitchFamily="34" charset="0"/>
            </a:rPr>
            <a:t>likumi</a:t>
          </a:r>
          <a:endParaRPr lang="en-US" sz="2600" kern="1200" dirty="0">
            <a:latin typeface="Futura XBlk TL" panose="020B0A03020204020204" pitchFamily="34" charset="0"/>
          </a:endParaRPr>
        </a:p>
      </dsp:txBody>
      <dsp:txXfrm>
        <a:off x="689331" y="1599400"/>
        <a:ext cx="2059540" cy="1373027"/>
      </dsp:txXfrm>
    </dsp:sp>
    <dsp:sp modelId="{86DFD12A-2C2A-4BF2-8380-6C88E59D8AEF}">
      <dsp:nvSpPr>
        <dsp:cNvPr id="0" name=""/>
        <dsp:cNvSpPr/>
      </dsp:nvSpPr>
      <dsp:spPr>
        <a:xfrm>
          <a:off x="3092128" y="1599400"/>
          <a:ext cx="3432567" cy="137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>
              <a:latin typeface="Futura XBlk TL" panose="020B0A03020204020204" pitchFamily="34" charset="0"/>
            </a:rPr>
            <a:t>statistika</a:t>
          </a:r>
          <a:endParaRPr lang="en-US" sz="2600" kern="1200" dirty="0">
            <a:latin typeface="Futura XBlk TL" panose="020B0A03020204020204" pitchFamily="34" charset="0"/>
          </a:endParaRPr>
        </a:p>
      </dsp:txBody>
      <dsp:txXfrm>
        <a:off x="3778642" y="1599400"/>
        <a:ext cx="2059540" cy="1373027"/>
      </dsp:txXfrm>
    </dsp:sp>
    <dsp:sp modelId="{EE4E7D01-EA4D-4584-9342-69319D8E0FAC}">
      <dsp:nvSpPr>
        <dsp:cNvPr id="0" name=""/>
        <dsp:cNvSpPr/>
      </dsp:nvSpPr>
      <dsp:spPr>
        <a:xfrm>
          <a:off x="6181439" y="1599400"/>
          <a:ext cx="3432567" cy="137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>
              <a:latin typeface="Futura XBlk TL" panose="020B0A03020204020204" pitchFamily="34" charset="0"/>
            </a:rPr>
            <a:t>mākslīgais intelekts</a:t>
          </a:r>
          <a:endParaRPr lang="en-US" sz="2600" kern="1200" dirty="0">
            <a:latin typeface="Futura XBlk TL" panose="020B0A03020204020204" pitchFamily="34" charset="0"/>
          </a:endParaRPr>
        </a:p>
      </dsp:txBody>
      <dsp:txXfrm>
        <a:off x="6867953" y="1599400"/>
        <a:ext cx="2059540" cy="137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210" y="1122363"/>
            <a:ext cx="785949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utura XBlk TL" panose="020B0A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10" y="3602038"/>
            <a:ext cx="78594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utura Md TL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704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855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917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4491" y="-855328"/>
            <a:ext cx="2179781" cy="4258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7488" y="772388"/>
            <a:ext cx="2179781" cy="4258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Picture 37" descr="Picture 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3759" y="-578589"/>
            <a:ext cx="2179781" cy="4258278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24731" y="-22860"/>
            <a:ext cx="1659301" cy="2948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77728" y="1427057"/>
            <a:ext cx="1659301" cy="2948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03999" y="76079"/>
            <a:ext cx="1659301" cy="2948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75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0485" y="3574855"/>
            <a:ext cx="2179781" cy="4258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4491" y="3574855"/>
            <a:ext cx="2179781" cy="4258278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08210" y="2209149"/>
            <a:ext cx="495628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utura XBlk TL" panose="020B0A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7222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8A242-52EE-4A5E-861B-0D4388BD0229}"/>
              </a:ext>
            </a:extLst>
          </p:cNvPr>
          <p:cNvSpPr/>
          <p:nvPr userDrawn="1"/>
        </p:nvSpPr>
        <p:spPr>
          <a:xfrm rot="10800000">
            <a:off x="-1" y="428"/>
            <a:ext cx="10445673" cy="6858000"/>
          </a:xfrm>
          <a:prstGeom prst="rect">
            <a:avLst/>
          </a:prstGeom>
          <a:gradFill flip="none" rotWithShape="1">
            <a:gsLst>
              <a:gs pos="0">
                <a:srgbClr val="333F50">
                  <a:tint val="66000"/>
                  <a:satMod val="160000"/>
                  <a:alpha val="0"/>
                </a:srgbClr>
              </a:gs>
              <a:gs pos="70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65125"/>
            <a:ext cx="8730344" cy="1325563"/>
          </a:xfrm>
        </p:spPr>
        <p:txBody>
          <a:bodyPr/>
          <a:lstStyle>
            <a:lvl1pPr>
              <a:defRPr>
                <a:latin typeface="Futura XBlk TL" panose="020B0A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825625"/>
            <a:ext cx="8730344" cy="4351338"/>
          </a:xfrm>
        </p:spPr>
        <p:txBody>
          <a:bodyPr/>
          <a:lstStyle>
            <a:lvl1pPr>
              <a:defRPr>
                <a:latin typeface="Futura Md TL" panose="020B0502020204020303" pitchFamily="34" charset="0"/>
              </a:defRPr>
            </a:lvl1pPr>
            <a:lvl2pPr>
              <a:defRPr>
                <a:latin typeface="Futura Md TL" panose="020B0502020204020303" pitchFamily="34" charset="0"/>
              </a:defRPr>
            </a:lvl2pPr>
            <a:lvl3pPr>
              <a:defRPr>
                <a:latin typeface="Futura Md TL" panose="020B0502020204020303" pitchFamily="34" charset="0"/>
              </a:defRPr>
            </a:lvl3pPr>
            <a:lvl4pPr>
              <a:defRPr>
                <a:latin typeface="Futura Md TL" panose="020B0502020204020303" pitchFamily="34" charset="0"/>
              </a:defRPr>
            </a:lvl4pPr>
            <a:lvl5pPr>
              <a:defRPr>
                <a:latin typeface="Futura Md TL" panose="020B05020202040203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38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8A242-52EE-4A5E-861B-0D4388BD0229}"/>
              </a:ext>
            </a:extLst>
          </p:cNvPr>
          <p:cNvSpPr/>
          <p:nvPr userDrawn="1"/>
        </p:nvSpPr>
        <p:spPr>
          <a:xfrm rot="10800000">
            <a:off x="-1" y="428"/>
            <a:ext cx="10445673" cy="6858000"/>
          </a:xfrm>
          <a:prstGeom prst="rect">
            <a:avLst/>
          </a:prstGeom>
          <a:gradFill flip="none" rotWithShape="1">
            <a:gsLst>
              <a:gs pos="0">
                <a:srgbClr val="333F50">
                  <a:tint val="66000"/>
                  <a:satMod val="160000"/>
                  <a:alpha val="0"/>
                </a:srgbClr>
              </a:gs>
              <a:gs pos="70000">
                <a:schemeClr val="bg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64" y="1709738"/>
            <a:ext cx="8758465" cy="2852737"/>
          </a:xfrm>
        </p:spPr>
        <p:txBody>
          <a:bodyPr anchor="b"/>
          <a:lstStyle>
            <a:lvl1pPr>
              <a:defRPr sz="6000">
                <a:latin typeface="Futura XBlk TL" panose="020B0A030202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664" y="4589463"/>
            <a:ext cx="875846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utura XBlk TL" panose="020B0A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15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745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545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565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482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087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3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&#10;&#10;Description generated with very high confidence">
            <a:extLst>
              <a:ext uri="{FF2B5EF4-FFF2-40B4-BE49-F238E27FC236}">
                <a16:creationId xmlns:a16="http://schemas.microsoft.com/office/drawing/2014/main" id="{40C99F5F-FBCE-4249-90E6-851769FF6C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D86B-19A1-4AD0-833C-FADBBAA7A71B}" type="datetimeFigureOut">
              <a:rPr lang="lv-LV" smtClean="0"/>
              <a:t>05.11.2018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8D51-2693-4FC9-A225-EAEF4B4476D0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2" descr="https://term.tilde.com/content/img/tilde.com/tilde_logo.png">
            <a:extLst>
              <a:ext uri="{FF2B5EF4-FFF2-40B4-BE49-F238E27FC236}">
                <a16:creationId xmlns:a16="http://schemas.microsoft.com/office/drawing/2014/main" id="{E14ADF0D-AE81-4CAD-A1E0-3B8DF1A742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672" y="2862197"/>
            <a:ext cx="1086847" cy="9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209" y="1477598"/>
            <a:ext cx="7859490" cy="2387600"/>
          </a:xfrm>
        </p:spPr>
        <p:txBody>
          <a:bodyPr/>
          <a:lstStyle/>
          <a:p>
            <a:r>
              <a:rPr lang="lv-LV" dirty="0" smtClean="0"/>
              <a:t>Modernie</a:t>
            </a:r>
            <a:br>
              <a:rPr lang="lv-LV" dirty="0" smtClean="0"/>
            </a:br>
            <a:r>
              <a:rPr lang="lv-LV" dirty="0" smtClean="0"/>
              <a:t>valodu rīki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09" y="5164058"/>
            <a:ext cx="8360233" cy="1209528"/>
          </a:xfrm>
        </p:spPr>
        <p:txBody>
          <a:bodyPr>
            <a:normAutofit/>
          </a:bodyPr>
          <a:lstStyle/>
          <a:p>
            <a:pPr algn="l"/>
            <a:r>
              <a:rPr lang="lv-LV" dirty="0" smtClean="0"/>
              <a:t>Raivis </a:t>
            </a:r>
            <a:r>
              <a:rPr lang="lv-LV" dirty="0" smtClean="0"/>
              <a:t>Skadiņš, Tildes pētniecības un izstrādes direktors</a:t>
            </a:r>
          </a:p>
          <a:p>
            <a:pPr algn="l"/>
            <a:r>
              <a:rPr lang="lv-LV" dirty="0" smtClean="0"/>
              <a:t>09.11.2018</a:t>
            </a:r>
            <a:r>
              <a:rPr lang="lv-LV" dirty="0" smtClean="0"/>
              <a:t>.</a:t>
            </a:r>
          </a:p>
          <a:p>
            <a:pPr algn="l"/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7262573" y="224742"/>
            <a:ext cx="492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Futura XBlk TL" panose="020B0A03020204020204" pitchFamily="34" charset="0"/>
              </a:rPr>
              <a:t>Latviešu </a:t>
            </a:r>
            <a:r>
              <a:rPr lang="lv-LV" b="1" dirty="0" smtClean="0">
                <a:solidFill>
                  <a:schemeClr val="bg1"/>
                </a:solidFill>
                <a:latin typeface="Futura XBlk TL" panose="020B0A03020204020204" pitchFamily="34" charset="0"/>
              </a:rPr>
              <a:t>valoda Eiropas Savienībā </a:t>
            </a:r>
            <a:r>
              <a:rPr lang="lv-LV" b="1" dirty="0">
                <a:solidFill>
                  <a:schemeClr val="bg1"/>
                </a:solidFill>
                <a:latin typeface="Futura XBlk TL" panose="020B0A03020204020204" pitchFamily="34" charset="0"/>
              </a:rPr>
              <a:t>–</a:t>
            </a:r>
          </a:p>
          <a:p>
            <a:r>
              <a:rPr lang="lv-LV" b="1" dirty="0">
                <a:solidFill>
                  <a:schemeClr val="bg1"/>
                </a:solidFill>
                <a:latin typeface="Futura XBlk TL" panose="020B0A03020204020204" pitchFamily="34" charset="0"/>
              </a:rPr>
              <a:t>valoda </a:t>
            </a:r>
            <a:r>
              <a:rPr lang="lv-LV" b="1" dirty="0" smtClean="0">
                <a:solidFill>
                  <a:schemeClr val="bg1"/>
                </a:solidFill>
                <a:latin typeface="Futura XBlk TL" panose="020B0A03020204020204" pitchFamily="34" charset="0"/>
              </a:rPr>
              <a:t>kā </a:t>
            </a:r>
            <a:r>
              <a:rPr lang="lv-LV" b="1" dirty="0">
                <a:solidFill>
                  <a:schemeClr val="bg1"/>
                </a:solidFill>
                <a:latin typeface="Futura XBlk TL" panose="020B0A03020204020204" pitchFamily="34" charset="0"/>
              </a:rPr>
              <a:t>galvenais tulkošanas </a:t>
            </a:r>
            <a:r>
              <a:rPr lang="lv-LV" b="1" dirty="0" smtClean="0">
                <a:solidFill>
                  <a:schemeClr val="bg1"/>
                </a:solidFill>
                <a:latin typeface="Futura XBlk TL" panose="020B0A03020204020204" pitchFamily="34" charset="0"/>
              </a:rPr>
              <a:t>rīks, aspekts </a:t>
            </a:r>
            <a:r>
              <a:rPr lang="lv-LV" b="1" dirty="0">
                <a:solidFill>
                  <a:schemeClr val="bg1"/>
                </a:solidFill>
                <a:latin typeface="Futura XBlk TL" panose="020B0A03020204020204" pitchFamily="34" charset="0"/>
              </a:rPr>
              <a:t>un </a:t>
            </a:r>
            <a:r>
              <a:rPr lang="lv-LV" b="1" dirty="0" smtClean="0">
                <a:solidFill>
                  <a:schemeClr val="bg1"/>
                </a:solidFill>
                <a:latin typeface="Futura XBlk TL" panose="020B0A03020204020204" pitchFamily="34" charset="0"/>
              </a:rPr>
              <a:t>vērtība</a:t>
            </a:r>
            <a:endParaRPr lang="lv-LV" b="1" dirty="0">
              <a:solidFill>
                <a:schemeClr val="bg1"/>
              </a:solidFill>
              <a:latin typeface="Futura XBlk TL" panose="020B0A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Pasaulē labākās</a:t>
            </a:r>
            <a:br>
              <a:rPr lang="lv-LV" dirty="0" smtClean="0"/>
            </a:br>
            <a:r>
              <a:rPr lang="lv-LV" dirty="0" smtClean="0"/>
              <a:t>neironu MT sistēmas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rgbClr val="811332"/>
                </a:solidFill>
              </a:rPr>
              <a:t>arī valsts pārvaldē </a:t>
            </a:r>
            <a:endParaRPr lang="lv-LV" b="1" dirty="0">
              <a:solidFill>
                <a:srgbClr val="81133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283278"/>
            <a:ext cx="7919593" cy="44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Pasaulē labākās</a:t>
            </a:r>
            <a:br>
              <a:rPr lang="lv-LV" dirty="0" smtClean="0"/>
            </a:br>
            <a:r>
              <a:rPr lang="lv-LV" dirty="0" smtClean="0"/>
              <a:t>neironu MT sistēmas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rgbClr val="811332"/>
                </a:solidFill>
              </a:rPr>
              <a:t>arī </a:t>
            </a:r>
            <a:r>
              <a:rPr lang="lv-LV" b="1" dirty="0" smtClean="0">
                <a:solidFill>
                  <a:srgbClr val="811332"/>
                </a:solidFill>
              </a:rPr>
              <a:t>jaunā tulkotāja darba vidē </a:t>
            </a:r>
            <a:r>
              <a:rPr lang="lv-LV" b="1" dirty="0" smtClean="0">
                <a:solidFill>
                  <a:schemeClr val="bg1"/>
                </a:solidFill>
              </a:rPr>
              <a:t>(CAT)</a:t>
            </a:r>
            <a:r>
              <a:rPr lang="lv-LV" b="1" dirty="0" smtClean="0">
                <a:solidFill>
                  <a:srgbClr val="811332"/>
                </a:solidFill>
              </a:rPr>
              <a:t> </a:t>
            </a:r>
            <a:endParaRPr lang="lv-LV" b="1" dirty="0">
              <a:solidFill>
                <a:srgbClr val="81133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282400"/>
            <a:ext cx="7920000" cy="44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Latvijas Nacionālā</a:t>
            </a:r>
            <a:br>
              <a:rPr lang="lv-LV" dirty="0" smtClean="0"/>
            </a:br>
            <a:r>
              <a:rPr lang="lv-LV" dirty="0" smtClean="0"/>
              <a:t>t</a:t>
            </a:r>
            <a:r>
              <a:rPr lang="lv-LV" dirty="0" smtClean="0"/>
              <a:t>erminu datubāze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rgbClr val="811332"/>
                </a:solidFill>
              </a:rPr>
              <a:t> </a:t>
            </a:r>
            <a:endParaRPr lang="lv-LV" b="1" dirty="0">
              <a:solidFill>
                <a:srgbClr val="81133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282400"/>
            <a:ext cx="7920000" cy="44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Runas tehnoloģijas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r</a:t>
            </a:r>
            <a:r>
              <a:rPr lang="lv-LV" dirty="0" smtClean="0"/>
              <a:t>unas atpazīšana</a:t>
            </a:r>
          </a:p>
          <a:p>
            <a:r>
              <a:rPr lang="lv-LV" dirty="0" smtClean="0"/>
              <a:t>runas sintēze</a:t>
            </a:r>
          </a:p>
          <a:p>
            <a:endParaRPr lang="lv-LV" dirty="0"/>
          </a:p>
          <a:p>
            <a:r>
              <a:rPr lang="lv-LV" dirty="0" smtClean="0"/>
              <a:t>sapulču stenogrammas</a:t>
            </a:r>
          </a:p>
          <a:p>
            <a:r>
              <a:rPr lang="lv-LV" b="1" dirty="0" smtClean="0">
                <a:solidFill>
                  <a:srgbClr val="811332"/>
                </a:solidFill>
              </a:rPr>
              <a:t>Tiesu administrācija</a:t>
            </a:r>
          </a:p>
          <a:p>
            <a:r>
              <a:rPr lang="lv-LV" b="1" dirty="0" smtClean="0">
                <a:solidFill>
                  <a:srgbClr val="811332"/>
                </a:solidFill>
              </a:rPr>
              <a:t>Saeima</a:t>
            </a:r>
          </a:p>
          <a:p>
            <a:endParaRPr lang="lv-LV" dirty="0"/>
          </a:p>
          <a:p>
            <a:r>
              <a:rPr lang="lv-LV" dirty="0" smtClean="0"/>
              <a:t>meklēšana audio arhīvos</a:t>
            </a:r>
          </a:p>
          <a:p>
            <a:r>
              <a:rPr lang="lv-LV" dirty="0" smtClean="0"/>
              <a:t>u.c. lietojumi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290" y="3752271"/>
            <a:ext cx="2842886" cy="1467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208" y="1756118"/>
            <a:ext cx="3649227" cy="11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Runas atpazīšana un sintēze latviešu valodā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rgbClr val="811332"/>
                </a:solidFill>
              </a:rPr>
              <a:t>arī valsts pārvaldē </a:t>
            </a:r>
            <a:endParaRPr lang="lv-LV" b="1" dirty="0">
              <a:solidFill>
                <a:srgbClr val="81133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282400"/>
            <a:ext cx="7920000" cy="44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Virtuālie asistenti jeb boti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18" y="2226131"/>
            <a:ext cx="4479469" cy="44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46" name="Picture Placeholder 19" descr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/>
          </a:blip>
          <a:srcRect t="19" b="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Tildes boti</a:t>
            </a:r>
            <a:endParaRPr lang="lv-LV" dirty="0"/>
          </a:p>
        </p:txBody>
      </p:sp>
      <p:pic>
        <p:nvPicPr>
          <p:cNvPr id="847" name="9CD5E4A6-9DC5-4383-BF38-4DAFC273DE96" descr="9CD5E4A6-9DC5-4383-BF38-4DAFC273DE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9378" y="4237493"/>
            <a:ext cx="1644612" cy="2925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8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713" y="-45582"/>
            <a:ext cx="1659277" cy="2788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20562877_1419459061471194_1143635547_n.jpg" descr="20562877_1419459061471194_1143635547_n.jpg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9759680" y="126959"/>
            <a:ext cx="1601493" cy="2847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25" y="4237493"/>
            <a:ext cx="1630448" cy="2900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55" y="1451610"/>
            <a:ext cx="1646968" cy="2929408"/>
          </a:xfrm>
          <a:prstGeom prst="rect">
            <a:avLst/>
          </a:prstGeom>
        </p:spPr>
      </p:pic>
      <p:pic>
        <p:nvPicPr>
          <p:cNvPr id="9" name="Anette.png" descr="Anette.png">
            <a:extLst>
              <a:ext uri="{FF2B5EF4-FFF2-40B4-BE49-F238E27FC236}">
                <a16:creationId xmlns:a16="http://schemas.microsoft.com/office/drawing/2014/main" id="{7FE3D8B1-5E5F-4F2A-85E1-4AEAB930E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2504" y="2173930"/>
            <a:ext cx="5284696" cy="47184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8260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Boti </a:t>
            </a:r>
            <a:r>
              <a:rPr lang="lv-LV" dirty="0" smtClean="0"/>
              <a:t>valsts</a:t>
            </a:r>
            <a:br>
              <a:rPr lang="lv-LV" dirty="0" smtClean="0"/>
            </a:br>
            <a:r>
              <a:rPr lang="lv-LV" dirty="0" smtClean="0"/>
              <a:t>pārvaldē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>
                <a:solidFill>
                  <a:srgbClr val="811332"/>
                </a:solidFill>
              </a:rPr>
              <a:t>Uzņēmumu reģistra kolēģu lokam </a:t>
            </a:r>
            <a:r>
              <a:rPr lang="lv-LV" b="1" dirty="0" smtClean="0">
                <a:solidFill>
                  <a:srgbClr val="811332"/>
                </a:solidFill>
              </a:rPr>
              <a:t>pievienojies </a:t>
            </a:r>
            <a:r>
              <a:rPr lang="lv-LV" b="1" dirty="0">
                <a:solidFill>
                  <a:srgbClr val="811332"/>
                </a:solidFill>
              </a:rPr>
              <a:t>jauns darbinieks – robots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   </a:t>
            </a:r>
            <a:endParaRPr lang="lv-LV" dirty="0"/>
          </a:p>
        </p:txBody>
      </p:sp>
      <p:pic>
        <p:nvPicPr>
          <p:cNvPr id="12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9961" y="2537697"/>
            <a:ext cx="2299663" cy="44924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012371" y="2841171"/>
            <a:ext cx="5089072" cy="355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6E105-CDE1-BB4E-8088-6E42841A8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8" y="2694404"/>
            <a:ext cx="6618615" cy="4163596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64" y="2995522"/>
            <a:ext cx="4981451" cy="330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47" y="3244334"/>
            <a:ext cx="1736069" cy="3087886"/>
          </a:xfrm>
          <a:prstGeom prst="rect">
            <a:avLst/>
          </a:prstGeom>
        </p:spPr>
      </p:pic>
      <p:pic>
        <p:nvPicPr>
          <p:cNvPr id="1026" name="Picture 2" descr="https://scontent-arn2-1.xx.fbcdn.net/v/t1.0-1/36225899_1993150940755296_6592214692674928640_n.jpg?_nc_cat=0&amp;oh=5e3c611fdffbcc2e389d76fe64ec0094&amp;oe=5BF3E8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12" y="4474296"/>
            <a:ext cx="2290007" cy="22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86300" y="129903"/>
            <a:ext cx="7543801" cy="1477328"/>
            <a:chOff x="4686300" y="129903"/>
            <a:chExt cx="7543801" cy="1477328"/>
          </a:xfrm>
        </p:grpSpPr>
        <p:sp>
          <p:nvSpPr>
            <p:cNvPr id="13" name="TextBox 12"/>
            <p:cNvSpPr txBox="1"/>
            <p:nvPr/>
          </p:nvSpPr>
          <p:spPr>
            <a:xfrm>
              <a:off x="7881258" y="129903"/>
              <a:ext cx="43488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 smtClean="0">
                  <a:solidFill>
                    <a:schemeClr val="bg1"/>
                  </a:solidFill>
                  <a:latin typeface="Futura Md TL" panose="020B0502020204020303" pitchFamily="34" charset="0"/>
                </a:rPr>
                <a:t>“</a:t>
              </a:r>
              <a:r>
                <a:rPr lang="lv-LV" dirty="0">
                  <a:solidFill>
                    <a:schemeClr val="bg1"/>
                  </a:solidFill>
                  <a:latin typeface="Futura Md TL" panose="020B0502020204020303" pitchFamily="34" charset="0"/>
                </a:rPr>
                <a:t>Virtuālais asistents UNA” nominēts kā labākais digitālais risinājums konkursā </a:t>
              </a:r>
              <a:r>
                <a:rPr lang="lv-LV" b="1" dirty="0">
                  <a:solidFill>
                    <a:schemeClr val="bg1"/>
                  </a:solidFill>
                  <a:latin typeface="Futura XBlk TL" panose="020B0A03020204020204" pitchFamily="34" charset="0"/>
                </a:rPr>
                <a:t>“</a:t>
              </a:r>
              <a:r>
                <a:rPr lang="lv-LV" b="1" dirty="0" err="1">
                  <a:solidFill>
                    <a:schemeClr val="bg1"/>
                  </a:solidFill>
                  <a:latin typeface="Futura XBlk TL" panose="020B0A03020204020204" pitchFamily="34" charset="0"/>
                </a:rPr>
                <a:t>World</a:t>
              </a:r>
              <a:r>
                <a:rPr lang="lv-LV" b="1" dirty="0">
                  <a:solidFill>
                    <a:schemeClr val="bg1"/>
                  </a:solidFill>
                  <a:latin typeface="Futura XBlk TL" panose="020B0A03020204020204" pitchFamily="34" charset="0"/>
                </a:rPr>
                <a:t> </a:t>
              </a:r>
              <a:r>
                <a:rPr lang="lv-LV" b="1" dirty="0" err="1">
                  <a:solidFill>
                    <a:schemeClr val="bg1"/>
                  </a:solidFill>
                  <a:latin typeface="Futura XBlk TL" panose="020B0A03020204020204" pitchFamily="34" charset="0"/>
                </a:rPr>
                <a:t>Summit</a:t>
              </a:r>
              <a:r>
                <a:rPr lang="lv-LV" b="1" dirty="0">
                  <a:solidFill>
                    <a:schemeClr val="bg1"/>
                  </a:solidFill>
                  <a:latin typeface="Futura XBlk TL" panose="020B0A03020204020204" pitchFamily="34" charset="0"/>
                </a:rPr>
                <a:t> </a:t>
              </a:r>
              <a:r>
                <a:rPr lang="lv-LV" b="1" dirty="0" err="1">
                  <a:solidFill>
                    <a:schemeClr val="bg1"/>
                  </a:solidFill>
                  <a:latin typeface="Futura XBlk TL" panose="020B0A03020204020204" pitchFamily="34" charset="0"/>
                </a:rPr>
                <a:t>Award</a:t>
              </a:r>
              <a:r>
                <a:rPr lang="lv-LV" b="1" dirty="0">
                  <a:solidFill>
                    <a:schemeClr val="bg1"/>
                  </a:solidFill>
                  <a:latin typeface="Futura XBlk TL" panose="020B0A03020204020204" pitchFamily="34" charset="0"/>
                </a:rPr>
                <a:t>” 2018 </a:t>
              </a:r>
              <a:r>
                <a:rPr lang="lv-LV" dirty="0">
                  <a:solidFill>
                    <a:schemeClr val="bg1"/>
                  </a:solidFill>
                  <a:latin typeface="Futura Md TL" panose="020B0502020204020303" pitchFamily="34" charset="0"/>
                </a:rPr>
                <a:t>no Latvijas kategorijā “</a:t>
              </a:r>
              <a:r>
                <a:rPr lang="lv-LV" dirty="0" err="1">
                  <a:solidFill>
                    <a:schemeClr val="bg1"/>
                  </a:solidFill>
                  <a:latin typeface="Futura Md TL" panose="020B0502020204020303" pitchFamily="34" charset="0"/>
                </a:rPr>
                <a:t>Government</a:t>
              </a:r>
              <a:r>
                <a:rPr lang="lv-LV" dirty="0">
                  <a:solidFill>
                    <a:schemeClr val="bg1"/>
                  </a:solidFill>
                  <a:latin typeface="Futura Md TL" panose="020B0502020204020303" pitchFamily="34" charset="0"/>
                </a:rPr>
                <a:t> &amp; </a:t>
              </a:r>
              <a:r>
                <a:rPr lang="lv-LV" dirty="0" err="1">
                  <a:solidFill>
                    <a:schemeClr val="bg1"/>
                  </a:solidFill>
                  <a:latin typeface="Futura Md TL" panose="020B0502020204020303" pitchFamily="34" charset="0"/>
                </a:rPr>
                <a:t>citizen</a:t>
              </a:r>
              <a:r>
                <a:rPr lang="lv-LV" dirty="0">
                  <a:solidFill>
                    <a:schemeClr val="bg1"/>
                  </a:solidFill>
                  <a:latin typeface="Futura Md TL" panose="020B0502020204020303" pitchFamily="34" charset="0"/>
                </a:rPr>
                <a:t> </a:t>
              </a:r>
              <a:r>
                <a:rPr lang="lv-LV" dirty="0" err="1">
                  <a:solidFill>
                    <a:schemeClr val="bg1"/>
                  </a:solidFill>
                  <a:latin typeface="Futura Md TL" panose="020B0502020204020303" pitchFamily="34" charset="0"/>
                </a:rPr>
                <a:t>engagement</a:t>
              </a:r>
              <a:r>
                <a:rPr lang="lv-LV" dirty="0">
                  <a:solidFill>
                    <a:schemeClr val="bg1"/>
                  </a:solidFill>
                  <a:latin typeface="Futura Md TL" panose="020B0502020204020303" pitchFamily="34" charset="0"/>
                </a:rPr>
                <a:t>”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6300" y="211503"/>
              <a:ext cx="3168116" cy="132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7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mums uz to raudzīties </a:t>
            </a:r>
            <a:r>
              <a:rPr lang="lv-LV" dirty="0" smtClean="0">
                <a:solidFill>
                  <a:schemeClr val="bg1"/>
                </a:solidFill>
              </a:rPr>
              <a:t>?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mākslīgais intelekts ir šodiena</a:t>
            </a:r>
          </a:p>
          <a:p>
            <a:endParaRPr lang="lv-LV" dirty="0"/>
          </a:p>
          <a:p>
            <a:r>
              <a:rPr lang="lv-LV" dirty="0" smtClean="0"/>
              <a:t>publisko datu pieejamība</a:t>
            </a:r>
          </a:p>
          <a:p>
            <a:endParaRPr lang="lv-LV" dirty="0"/>
          </a:p>
          <a:p>
            <a:r>
              <a:rPr lang="lv-LV" dirty="0" smtClean="0"/>
              <a:t>ētikas jautājumi</a:t>
            </a:r>
          </a:p>
          <a:p>
            <a:endParaRPr lang="lv-LV" dirty="0"/>
          </a:p>
          <a:p>
            <a:r>
              <a:rPr lang="lv-LV" b="1" dirty="0" smtClean="0">
                <a:solidFill>
                  <a:srgbClr val="811332"/>
                </a:solidFill>
              </a:rPr>
              <a:t>Kuru no saviem darbiem tu labprāt</a:t>
            </a:r>
            <a:br>
              <a:rPr lang="lv-LV" b="1" dirty="0" smtClean="0">
                <a:solidFill>
                  <a:srgbClr val="811332"/>
                </a:solidFill>
              </a:rPr>
            </a:br>
            <a:r>
              <a:rPr lang="lv-LV" b="1" dirty="0" smtClean="0">
                <a:solidFill>
                  <a:srgbClr val="811332"/>
                </a:solidFill>
              </a:rPr>
              <a:t>uzticētu mākslīgajam intelektam </a:t>
            </a:r>
            <a:r>
              <a:rPr lang="lv-LV" b="1" dirty="0" smtClean="0">
                <a:solidFill>
                  <a:schemeClr val="bg1"/>
                </a:solidFill>
                <a:latin typeface="Futura XBlk TL" panose="020B0A03020204020204" pitchFamily="34" charset="0"/>
              </a:rPr>
              <a:t>?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2" descr="https://pbs.twimg.com/media/DNiRMjVX0AAbU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51" y="4615543"/>
            <a:ext cx="4284949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65125"/>
            <a:ext cx="9314218" cy="1325563"/>
          </a:xfrm>
        </p:spPr>
        <p:txBody>
          <a:bodyPr/>
          <a:lstStyle/>
          <a:p>
            <a:r>
              <a:rPr lang="lv-LV" dirty="0" smtClean="0"/>
              <a:t>Kas modē valodu rīku jomā </a:t>
            </a:r>
            <a:r>
              <a:rPr lang="lv-LV" dirty="0" smtClean="0">
                <a:solidFill>
                  <a:schemeClr val="bg1"/>
                </a:solidFill>
              </a:rPr>
              <a:t>?</a:t>
            </a:r>
            <a:endParaRPr lang="lv-LV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31411"/>
              </p:ext>
            </p:extLst>
          </p:nvPr>
        </p:nvGraphicFramePr>
        <p:xfrm>
          <a:off x="342899" y="2506377"/>
          <a:ext cx="9616824" cy="457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4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5DE8B-A0D1-478C-98F8-E911D561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225DE8B-A0D1-478C-98F8-E911D561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225DE8B-A0D1-478C-98F8-E911D561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FD12A-2C2A-4BF2-8380-6C88E59D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6DFD12A-2C2A-4BF2-8380-6C88E59D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6DFD12A-2C2A-4BF2-8380-6C88E59D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E7D01-EA4D-4584-9342-69319D8E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E4E7D01-EA4D-4584-9342-69319D8E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E4E7D01-EA4D-4584-9342-69319D8E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</a:t>
            </a:r>
            <a:br>
              <a:rPr lang="lv-LV" dirty="0" smtClean="0"/>
            </a:br>
            <a:r>
              <a:rPr lang="lv-LV" dirty="0" smtClean="0"/>
              <a:t>mākslīgais intelekts </a:t>
            </a:r>
            <a:r>
              <a:rPr lang="lv-LV" dirty="0" smtClean="0">
                <a:solidFill>
                  <a:schemeClr val="bg1"/>
                </a:solidFill>
              </a:rPr>
              <a:t>?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Mašīna dara cilvēka darbu</a:t>
            </a:r>
          </a:p>
          <a:p>
            <a:endParaRPr lang="lv-LV" dirty="0"/>
          </a:p>
          <a:p>
            <a:pPr marL="457200" lvl="1" indent="0">
              <a:buNone/>
            </a:pPr>
            <a:r>
              <a:rPr lang="lv-LV" b="1" dirty="0" smtClean="0">
                <a:solidFill>
                  <a:srgbClr val="811332"/>
                </a:solidFill>
              </a:rPr>
              <a:t>intelektuālu darbu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varbūt ne tik labi kā cilvēks</a:t>
            </a:r>
          </a:p>
          <a:p>
            <a:pPr lvl="1"/>
            <a:r>
              <a:rPr lang="lv-LV" dirty="0" smtClean="0"/>
              <a:t>varbūt tikpat labi</a:t>
            </a:r>
          </a:p>
          <a:p>
            <a:pPr lvl="1"/>
            <a:r>
              <a:rPr lang="lv-LV" dirty="0" smtClean="0"/>
              <a:t>varbūt labāk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8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Piemēri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err="1" smtClean="0"/>
              <a:t>Tjūringa</a:t>
            </a:r>
            <a:r>
              <a:rPr lang="lv-LV" dirty="0" smtClean="0"/>
              <a:t> tests</a:t>
            </a:r>
          </a:p>
          <a:p>
            <a:r>
              <a:rPr lang="lv-LV" dirty="0" smtClean="0"/>
              <a:t>cilvēkveidīgi roboti</a:t>
            </a:r>
          </a:p>
          <a:p>
            <a:r>
              <a:rPr lang="lv-LV" dirty="0" err="1" smtClean="0"/>
              <a:t>prātaspēles</a:t>
            </a:r>
            <a:endParaRPr lang="lv-LV" dirty="0" smtClean="0"/>
          </a:p>
          <a:p>
            <a:r>
              <a:rPr lang="lv-LV" dirty="0" smtClean="0"/>
              <a:t>šahs, </a:t>
            </a:r>
            <a:r>
              <a:rPr lang="lv-LV" dirty="0" err="1" smtClean="0"/>
              <a:t>go</a:t>
            </a:r>
            <a:r>
              <a:rPr lang="lv-LV" dirty="0" smtClean="0"/>
              <a:t>, ...</a:t>
            </a:r>
          </a:p>
          <a:p>
            <a:r>
              <a:rPr lang="lv-LV" dirty="0" err="1" smtClean="0"/>
              <a:t>pašbraucošas</a:t>
            </a:r>
            <a:r>
              <a:rPr lang="lv-LV" dirty="0" smtClean="0"/>
              <a:t> automašīnas</a:t>
            </a:r>
          </a:p>
          <a:p>
            <a:r>
              <a:rPr lang="lv-LV" dirty="0" smtClean="0"/>
              <a:t>jautājumu atbildēšana</a:t>
            </a:r>
          </a:p>
          <a:p>
            <a:r>
              <a:rPr lang="lv-LV" dirty="0" smtClean="0"/>
              <a:t>attēlu klasificēšana</a:t>
            </a:r>
          </a:p>
          <a:p>
            <a:r>
              <a:rPr lang="lv-LV" dirty="0" smtClean="0"/>
              <a:t>mašīntulkošana</a:t>
            </a:r>
          </a:p>
          <a:p>
            <a:r>
              <a:rPr lang="lv-LV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97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Kāpēc visi par to runā </a:t>
            </a:r>
            <a:r>
              <a:rPr lang="lv-LV" dirty="0" smtClean="0">
                <a:solidFill>
                  <a:schemeClr val="bg1"/>
                </a:solidFill>
              </a:rPr>
              <a:t>?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mašīnmācīšanās</a:t>
            </a:r>
          </a:p>
          <a:p>
            <a:r>
              <a:rPr lang="lv-LV" dirty="0" smtClean="0"/>
              <a:t>pieejami dati</a:t>
            </a:r>
          </a:p>
          <a:p>
            <a:r>
              <a:rPr lang="lv-LV" dirty="0" smtClean="0"/>
              <a:t>pieejamas skaitļošanas jaudas</a:t>
            </a:r>
          </a:p>
          <a:p>
            <a:endParaRPr lang="lv-LV" dirty="0"/>
          </a:p>
          <a:p>
            <a:r>
              <a:rPr lang="lv-LV" b="1" dirty="0" smtClean="0">
                <a:solidFill>
                  <a:srgbClr val="811332"/>
                </a:solidFill>
              </a:rPr>
              <a:t>mākslīgie neironu tīkli</a:t>
            </a:r>
            <a:endParaRPr lang="lv-LV" b="1" dirty="0">
              <a:solidFill>
                <a:srgbClr val="81133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524" y="1406527"/>
            <a:ext cx="4257995" cy="265067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157" y="3614962"/>
            <a:ext cx="4947444" cy="32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Mašīntulkošana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39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" y="469636"/>
            <a:ext cx="9500285" cy="59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Pasaulē labākās</a:t>
            </a:r>
            <a:br>
              <a:rPr lang="lv-LV" dirty="0" smtClean="0"/>
            </a:br>
            <a:r>
              <a:rPr lang="lv-LV" dirty="0" smtClean="0"/>
              <a:t>neironu MT sistēmas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rgbClr val="811332"/>
                </a:solidFill>
              </a:rPr>
              <a:t>Tildes uzvara WMT </a:t>
            </a:r>
            <a:r>
              <a:rPr lang="lv-LV" b="1" dirty="0" smtClean="0">
                <a:solidFill>
                  <a:srgbClr val="811332"/>
                </a:solidFill>
              </a:rPr>
              <a:t>2017</a:t>
            </a:r>
            <a:endParaRPr lang="lv-LV" b="1" dirty="0">
              <a:solidFill>
                <a:srgbClr val="81133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395127"/>
            <a:ext cx="8490982" cy="4462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2509" y="1782752"/>
            <a:ext cx="65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811332"/>
                </a:solidFill>
              </a:rPr>
              <a:t>(</a:t>
            </a:r>
            <a:r>
              <a:rPr lang="lv-LV" sz="2800" b="1" dirty="0">
                <a:solidFill>
                  <a:srgbClr val="811332"/>
                </a:solidFill>
                <a:latin typeface="Futura Md TL" panose="020B0502020204020303" pitchFamily="34" charset="0"/>
              </a:rPr>
              <a:t>latviešu)</a:t>
            </a:r>
            <a:r>
              <a:rPr lang="lv-LV" sz="2800" b="1" dirty="0" smtClean="0">
                <a:solidFill>
                  <a:schemeClr val="bg1"/>
                </a:solidFill>
                <a:latin typeface="Futura Md TL" panose="020B0502020204020303" pitchFamily="34" charset="0"/>
              </a:rPr>
              <a:t>, </a:t>
            </a:r>
            <a:r>
              <a:rPr lang="lv-LV" sz="2800" b="1" dirty="0">
                <a:solidFill>
                  <a:schemeClr val="bg1"/>
                </a:solidFill>
                <a:latin typeface="Futura Md TL" panose="020B0502020204020303" pitchFamily="34" charset="0"/>
              </a:rPr>
              <a:t>un WMT </a:t>
            </a:r>
            <a:r>
              <a:rPr lang="lv-LV" sz="2800" b="1" dirty="0" smtClean="0">
                <a:solidFill>
                  <a:schemeClr val="bg1"/>
                </a:solidFill>
                <a:latin typeface="Futura Md TL" panose="020B0502020204020303" pitchFamily="34" charset="0"/>
              </a:rPr>
              <a:t>2018 (igauņu)</a:t>
            </a:r>
            <a:endParaRPr lang="en-US" sz="2800" dirty="0">
              <a:solidFill>
                <a:schemeClr val="bg1"/>
              </a:solidFill>
              <a:latin typeface="Futura Md TL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Mašīntulkošanas sistēmas</a:t>
            </a:r>
            <a:br>
              <a:rPr lang="lv-LV" dirty="0" smtClean="0"/>
            </a:br>
            <a:r>
              <a:rPr lang="lv-LV" dirty="0" smtClean="0"/>
              <a:t>EP </a:t>
            </a:r>
            <a:r>
              <a:rPr lang="lv-LV" dirty="0" smtClean="0"/>
              <a:t>prezidentūrās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Latvijā</a:t>
            </a:r>
          </a:p>
          <a:p>
            <a:r>
              <a:rPr lang="lv-LV" dirty="0" smtClean="0"/>
              <a:t>Igaunijā</a:t>
            </a:r>
          </a:p>
          <a:p>
            <a:r>
              <a:rPr lang="lv-LV" dirty="0" smtClean="0"/>
              <a:t>Bulgārijā</a:t>
            </a:r>
          </a:p>
          <a:p>
            <a:r>
              <a:rPr lang="lv-LV" dirty="0" smtClean="0"/>
              <a:t>Austrijā</a:t>
            </a:r>
            <a:endParaRPr lang="lv-LV" dirty="0"/>
          </a:p>
        </p:txBody>
      </p:sp>
      <p:pic>
        <p:nvPicPr>
          <p:cNvPr id="1026" name="Picture 2" descr="https://hugo.lv/Content/images/erafmt/translate2015_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41" y="1773039"/>
            <a:ext cx="5391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14" y="3422225"/>
            <a:ext cx="5400000" cy="3383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341" y="1528111"/>
            <a:ext cx="5400000" cy="3383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849" y="3191202"/>
            <a:ext cx="6211691" cy="35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705AD6B3-1B24-4A32-8D29-19321A68C15F}"/>
</file>

<file path=customXml/itemProps2.xml><?xml version="1.0" encoding="utf-8"?>
<ds:datastoreItem xmlns:ds="http://schemas.openxmlformats.org/officeDocument/2006/customXml" ds:itemID="{B06689FC-7A3A-47CC-99BA-2A4E5A811C69}"/>
</file>

<file path=customXml/itemProps3.xml><?xml version="1.0" encoding="utf-8"?>
<ds:datastoreItem xmlns:ds="http://schemas.openxmlformats.org/officeDocument/2006/customXml" ds:itemID="{23013A70-BF2A-409F-A254-2F68E8C6692A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218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Futura XBlk TL</vt:lpstr>
      <vt:lpstr>Arial</vt:lpstr>
      <vt:lpstr>Futura Md TL</vt:lpstr>
      <vt:lpstr>Calibri Light</vt:lpstr>
      <vt:lpstr>Calibri</vt:lpstr>
      <vt:lpstr>Office Theme</vt:lpstr>
      <vt:lpstr>Modernie valodu rīki</vt:lpstr>
      <vt:lpstr>Kas modē valodu rīku jomā ?</vt:lpstr>
      <vt:lpstr>Kas ir  mākslīgais intelekts ?</vt:lpstr>
      <vt:lpstr>Piemēri</vt:lpstr>
      <vt:lpstr>Kāpēc visi par to runā ?</vt:lpstr>
      <vt:lpstr>Mašīntulkošana</vt:lpstr>
      <vt:lpstr>PowerPoint Presentation</vt:lpstr>
      <vt:lpstr>Pasaulē labākās neironu MT sistēmas</vt:lpstr>
      <vt:lpstr>Mašīntulkošanas sistēmas EP prezidentūrās</vt:lpstr>
      <vt:lpstr>Pasaulē labākās neironu MT sistēmas</vt:lpstr>
      <vt:lpstr>Pasaulē labākās neironu MT sistēmas</vt:lpstr>
      <vt:lpstr>Latvijas Nacionālā terminu datubāze</vt:lpstr>
      <vt:lpstr>Runas tehnoloģijas</vt:lpstr>
      <vt:lpstr>Runas atpazīšana un sintēze latviešu valodā</vt:lpstr>
      <vt:lpstr>Virtuālie asistenti jeb boti</vt:lpstr>
      <vt:lpstr>Tildes boti</vt:lpstr>
      <vt:lpstr>Boti valsts pārvaldē</vt:lpstr>
      <vt:lpstr>Kā mums uz to raudzīties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Raivis Skadiņš</dc:creator>
  <cp:lastModifiedBy>Raivis Skadiņš</cp:lastModifiedBy>
  <cp:revision>28</cp:revision>
  <dcterms:created xsi:type="dcterms:W3CDTF">2018-04-18T13:56:02Z</dcterms:created>
  <dcterms:modified xsi:type="dcterms:W3CDTF">2018-11-05T15:52:19Z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