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62" r:id="rId5"/>
    <p:sldId id="261" r:id="rId6"/>
    <p:sldId id="263" r:id="rId7"/>
    <p:sldId id="260" r:id="rId8"/>
    <p:sldId id="265" r:id="rId9"/>
    <p:sldId id="267" r:id="rId10"/>
    <p:sldId id="264" r:id="rId11"/>
  </p:sldIdLst>
  <p:sldSz cx="12192000" cy="6858000"/>
  <p:notesSz cx="6797675" cy="985678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5D3"/>
    <a:srgbClr val="000000"/>
    <a:srgbClr val="0D6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Gaišs stil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1" autoAdjust="0"/>
    <p:restoredTop sz="79056" autoAdjust="0"/>
  </p:normalViewPr>
  <p:slideViewPr>
    <p:cSldViewPr snapToGrid="0">
      <p:cViewPr varScale="1">
        <p:scale>
          <a:sx n="87" d="100"/>
          <a:sy n="87" d="100"/>
        </p:scale>
        <p:origin x="19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3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3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32D-03EC-4FB9-8570-5421A80A7B9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3396"/>
            <a:ext cx="2946145" cy="4933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lv-LV"/>
              <a:t>Izglītošanās nākotnes skatījumā pastāvīgi mainīgos apstākļos – tulkotāja profesijas dažādās šķautnes / Aiga Bādere / Ventspils Augstskola / 01.11.2024.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1" y="9363396"/>
            <a:ext cx="2946144" cy="4933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12F63-2B8C-46E6-BF48-E7D725A0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E405-9EC2-4999-91B4-D22553FA047F}" type="datetimeFigureOut">
              <a:rPr lang="lv-LV" smtClean="0"/>
              <a:t>25.10.2024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8"/>
            <a:ext cx="5438140" cy="3881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lv-LV"/>
              <a:t>Izglītošanās nākotnes skatījumā pastāvīgi mainīgos apstākļos – tulkotāja profesijas dažādās šķautnes / Aiga Bādere / Ventspils Augstskola / 01.11.2024.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0F9D-5E0C-454C-9B76-A21171366F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3908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269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183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268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800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850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730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667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536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0F9D-5E0C-454C-9B76-A21171366F73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247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D6840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D68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  <a:endParaRPr lang="lv-LV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9497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rgbClr val="008F55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  <a:endParaRPr lang="lv-LV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8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11687175" y="6454779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EF3CF-6245-4BE4-95CB-D428BF8FDB15}" type="slidenum">
              <a:rPr lang="lv-LV" sz="1200" smtClean="0">
                <a:solidFill>
                  <a:prstClr val="white"/>
                </a:solidFill>
              </a:rPr>
              <a:pPr/>
              <a:t>‹#›</a:t>
            </a:fld>
            <a:endParaRPr lang="lv-LV" sz="12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8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9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58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2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6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8F55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45454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692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D68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763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1905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2355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155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2984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753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5947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25275" y="6454775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76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24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41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323576" y="6309579"/>
            <a:ext cx="53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AEF3CF-6245-4BE4-95CB-D428BF8FDB15}" type="slidenum">
              <a:rPr lang="lv-LV" smtClean="0">
                <a:solidFill>
                  <a:prstClr val="white"/>
                </a:solidFill>
              </a:rPr>
              <a:pPr/>
              <a:t>‹#›</a:t>
            </a:fld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5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F55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8F55"/>
        </a:buClr>
        <a:buFont typeface="Arial" panose="020B0604020202020204" pitchFamily="34" charset="0"/>
        <a:buChar char="•"/>
        <a:defRPr sz="2800" kern="1200">
          <a:solidFill>
            <a:srgbClr val="545454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F55"/>
        </a:buClr>
        <a:buFont typeface="Arial" panose="020B0604020202020204" pitchFamily="34" charset="0"/>
        <a:buChar char="•"/>
        <a:defRPr sz="2400" kern="1200">
          <a:solidFill>
            <a:srgbClr val="545454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F55"/>
        </a:buClr>
        <a:buFont typeface="Arial" panose="020B0604020202020204" pitchFamily="34" charset="0"/>
        <a:buChar char="•"/>
        <a:defRPr sz="2000" kern="1200">
          <a:solidFill>
            <a:srgbClr val="545454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F55"/>
        </a:buClr>
        <a:buFont typeface="Arial" panose="020B0604020202020204" pitchFamily="34" charset="0"/>
        <a:buChar char="•"/>
        <a:defRPr sz="1800" kern="1200">
          <a:solidFill>
            <a:srgbClr val="545454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F55"/>
        </a:buClr>
        <a:buFont typeface="Arial" panose="020B0604020202020204" pitchFamily="34" charset="0"/>
        <a:buChar char="•"/>
        <a:defRPr sz="1800" kern="1200">
          <a:solidFill>
            <a:srgbClr val="545454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234" y="1586189"/>
            <a:ext cx="9144000" cy="2387600"/>
          </a:xfrm>
        </p:spPr>
        <p:txBody>
          <a:bodyPr>
            <a:noAutofit/>
          </a:bodyPr>
          <a:lstStyle/>
          <a:p>
            <a:r>
              <a:rPr lang="lv-LV" sz="440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Izglītošanās nākotnes skatījumā pastāvīgi mainīgos apstākļos – tulkotāja profesijas dažādās šķautnes</a:t>
            </a:r>
            <a:endParaRPr lang="lv-LV" sz="4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921" y="4382891"/>
            <a:ext cx="9475039" cy="221568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lv-LV" dirty="0">
                <a:solidFill>
                  <a:schemeClr val="bg1"/>
                </a:solidFill>
              </a:rPr>
              <a:t>Konference “Latviešu valoda Eiropas Savienībā – savstarpējā mācīšanās un izglītošanās”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Ārlietu ministrija, 01.11.2024.</a:t>
            </a:r>
          </a:p>
          <a:p>
            <a:pPr algn="l"/>
            <a:r>
              <a:rPr lang="lv-LV" dirty="0">
                <a:solidFill>
                  <a:schemeClr val="bg1"/>
                </a:solidFill>
              </a:rPr>
              <a:t>Aiga Bādere</a:t>
            </a:r>
          </a:p>
          <a:p>
            <a:pPr algn="l"/>
            <a:r>
              <a:rPr lang="lv-LV" dirty="0">
                <a:solidFill>
                  <a:schemeClr val="bg1"/>
                </a:solidFill>
              </a:rPr>
              <a:t>Ventspils Augstskolas lektore un studiju programmas “Tulkošana un valodu tehnoloģija” direktore</a:t>
            </a:r>
          </a:p>
        </p:txBody>
      </p:sp>
    </p:spTree>
    <p:extLst>
      <p:ext uri="{BB962C8B-B14F-4D97-AF65-F5344CB8AC3E}">
        <p14:creationId xmlns:p14="http://schemas.microsoft.com/office/powerpoint/2010/main" val="82946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870C-D6F5-4A45-A282-71AC7CDB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306"/>
            <a:ext cx="10515600" cy="40176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lv-LV" dirty="0"/>
              <a:t>Rītdienas tulkotājs šodien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v-LV" dirty="0"/>
              <a:t>Šodienas tulkotājs rīt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v-LV" dirty="0"/>
              <a:t>Sadarbība ar nozari un savstarpēja mācīšanās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v-LV" dirty="0"/>
              <a:t>Sabiedrības izglītošana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D94A01-AE1D-41E9-A73A-711310F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3506"/>
          </a:xfrm>
        </p:spPr>
        <p:txBody>
          <a:bodyPr>
            <a:noAutofit/>
          </a:bodyPr>
          <a:lstStyle/>
          <a:p>
            <a:r>
              <a:rPr lang="lv-LV" sz="3200" i="0" dirty="0">
                <a:effectLst/>
                <a:latin typeface="Bookman Old Style" panose="02050604050505020204" pitchFamily="18" charset="0"/>
              </a:rPr>
              <a:t>Izglītošanās nākotnes skatījumā pastāvīgi mainīgos apstākļos – tulkotāja profesijas dažādās šķautnes</a:t>
            </a:r>
            <a:endParaRPr lang="en-US" sz="3200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17AE027-7495-8246-7BFC-8D2BF04B5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F3CF-6245-4BE4-95CB-D428BF8FDB15}" type="slidenum">
              <a:rPr lang="lv-LV" smtClean="0"/>
              <a:pPr/>
              <a:t>2</a:t>
            </a:fld>
            <a:endParaRPr lang="lv-LV" dirty="0"/>
          </a:p>
        </p:txBody>
      </p:sp>
      <p:pic>
        <p:nvPicPr>
          <p:cNvPr id="8" name="Attēls 7" descr="Attēls, kurā ir fonts, teksts, grafika, grafiskais dizains&#10;&#10;Apraksts ģenerēts automātiski">
            <a:extLst>
              <a:ext uri="{FF2B5EF4-FFF2-40B4-BE49-F238E27FC236}">
                <a16:creationId xmlns:a16="http://schemas.microsoft.com/office/drawing/2014/main" id="{F45E4428-AF0E-59FD-63CE-8A7B68C09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6272211"/>
            <a:ext cx="1961093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F3CF-6245-4BE4-95CB-D428BF8FDB15}" type="slidenum">
              <a:rPr lang="lv-LV" smtClean="0"/>
              <a:pPr/>
              <a:t>3</a:t>
            </a:fld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870C-D6F5-4A45-A282-71AC7CDB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473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Studiju kursu daudzveidība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Valodniecība, tulkojumzinātne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Kultūras studijas, uzņēmējdarbība, profesionālā ētika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Tulkošanas darba organizācija, valodu tehnoloģija, tulkošanas projektu pārvaldība, terminoloģija un leksikogrāfija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Rakstu valodas prakse, teksta analīze,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tekstveide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rediģēšana, pēcrediģēšana, formatēšana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Rakstveida tulkošana: uzņēmējdarbības, vides, lietišķie, juridiskie, tehniskie, publicistikas, ekspresīvie teksti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Mutvārdu tulkošana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Svešvalodu apguve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D94A01-AE1D-41E9-A73A-711310F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680"/>
          </a:xfrm>
        </p:spPr>
        <p:txBody>
          <a:bodyPr>
            <a:noAutofit/>
          </a:bodyPr>
          <a:lstStyle/>
          <a:p>
            <a:r>
              <a:rPr lang="lv-LV" sz="3200" dirty="0">
                <a:latin typeface="Bookman Old Style" panose="02050604050505020204" pitchFamily="18" charset="0"/>
              </a:rPr>
              <a:t>Rītdiena</a:t>
            </a:r>
            <a:r>
              <a:rPr lang="lv-LV" sz="3200" i="0" dirty="0">
                <a:effectLst/>
                <a:latin typeface="Bookman Old Style" panose="02050604050505020204" pitchFamily="18" charset="0"/>
              </a:rPr>
              <a:t>s tulkotājs šodien</a:t>
            </a:r>
            <a:endParaRPr lang="en-US" sz="3200" dirty="0"/>
          </a:p>
        </p:txBody>
      </p:sp>
      <p:pic>
        <p:nvPicPr>
          <p:cNvPr id="5" name="Attēls 4" descr="Attēls, kurā ir fonts, teksts, grafika, grafiskais dizains&#10;&#10;Apraksts ģenerēts automātiski">
            <a:extLst>
              <a:ext uri="{FF2B5EF4-FFF2-40B4-BE49-F238E27FC236}">
                <a16:creationId xmlns:a16="http://schemas.microsoft.com/office/drawing/2014/main" id="{9E1C3E30-5050-7FE6-8E11-AD98F0BE6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6272211"/>
            <a:ext cx="1961093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F3CF-6245-4BE4-95CB-D428BF8FDB15}" type="slidenum">
              <a:rPr lang="lv-LV" smtClean="0"/>
              <a:pPr/>
              <a:t>4</a:t>
            </a:fld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870C-D6F5-4A45-A282-71AC7CDB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473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Problemātika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Rīku izstrādātāju ieviestās izmaiņas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Mašīntulkošana tiek uztverta pašsaprotami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Nepietiekamas zināšanas</a:t>
            </a:r>
          </a:p>
          <a:p>
            <a:pPr lvl="1"/>
            <a:endParaRPr lang="lv-LV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lv-LV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lv-LV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Studentu intereses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D94A01-AE1D-41E9-A73A-711310F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680"/>
          </a:xfrm>
        </p:spPr>
        <p:txBody>
          <a:bodyPr>
            <a:noAutofit/>
          </a:bodyPr>
          <a:lstStyle/>
          <a:p>
            <a:r>
              <a:rPr lang="lv-LV" sz="3200" dirty="0">
                <a:latin typeface="Bookman Old Style" panose="02050604050505020204" pitchFamily="18" charset="0"/>
              </a:rPr>
              <a:t>Rītdiena</a:t>
            </a:r>
            <a:r>
              <a:rPr lang="lv-LV" sz="3200" i="0" dirty="0">
                <a:effectLst/>
                <a:latin typeface="Bookman Old Style" panose="02050604050505020204" pitchFamily="18" charset="0"/>
              </a:rPr>
              <a:t>s tulkotājs šodien</a:t>
            </a:r>
            <a:endParaRPr lang="en-US" sz="3200" dirty="0"/>
          </a:p>
        </p:txBody>
      </p:sp>
      <p:pic>
        <p:nvPicPr>
          <p:cNvPr id="5" name="Attēls 4" descr="Attēls, kurā ir fonts, teksts, grafika, grafiskais dizains&#10;&#10;Apraksts ģenerēts automātiski">
            <a:extLst>
              <a:ext uri="{FF2B5EF4-FFF2-40B4-BE49-F238E27FC236}">
                <a16:creationId xmlns:a16="http://schemas.microsoft.com/office/drawing/2014/main" id="{9E1C3E30-5050-7FE6-8E11-AD98F0BE6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6272211"/>
            <a:ext cx="1961093" cy="365126"/>
          </a:xfrm>
          <a:prstGeom prst="rect">
            <a:avLst/>
          </a:prstGeom>
        </p:spPr>
      </p:pic>
      <p:sp>
        <p:nvSpPr>
          <p:cNvPr id="2" name="Taisnstūris 1">
            <a:extLst>
              <a:ext uri="{FF2B5EF4-FFF2-40B4-BE49-F238E27FC236}">
                <a16:creationId xmlns:a16="http://schemas.microsoft.com/office/drawing/2014/main" id="{30FB48A2-5829-E186-E4EB-F911A294B8A0}"/>
              </a:ext>
            </a:extLst>
          </p:cNvPr>
          <p:cNvSpPr/>
          <p:nvPr/>
        </p:nvSpPr>
        <p:spPr>
          <a:xfrm>
            <a:off x="7249100" y="4087259"/>
            <a:ext cx="3800818" cy="1608462"/>
          </a:xfrm>
          <a:custGeom>
            <a:avLst/>
            <a:gdLst>
              <a:gd name="connsiteX0" fmla="*/ 0 w 3800818"/>
              <a:gd name="connsiteY0" fmla="*/ 0 h 1608462"/>
              <a:gd name="connsiteX1" fmla="*/ 428949 w 3800818"/>
              <a:gd name="connsiteY1" fmla="*/ 0 h 1608462"/>
              <a:gd name="connsiteX2" fmla="*/ 971923 w 3800818"/>
              <a:gd name="connsiteY2" fmla="*/ 0 h 1608462"/>
              <a:gd name="connsiteX3" fmla="*/ 1552906 w 3800818"/>
              <a:gd name="connsiteY3" fmla="*/ 0 h 1608462"/>
              <a:gd name="connsiteX4" fmla="*/ 1981855 w 3800818"/>
              <a:gd name="connsiteY4" fmla="*/ 0 h 1608462"/>
              <a:gd name="connsiteX5" fmla="*/ 2448813 w 3800818"/>
              <a:gd name="connsiteY5" fmla="*/ 0 h 1608462"/>
              <a:gd name="connsiteX6" fmla="*/ 2991787 w 3800818"/>
              <a:gd name="connsiteY6" fmla="*/ 0 h 1608462"/>
              <a:gd name="connsiteX7" fmla="*/ 3800818 w 3800818"/>
              <a:gd name="connsiteY7" fmla="*/ 0 h 1608462"/>
              <a:gd name="connsiteX8" fmla="*/ 3800818 w 3800818"/>
              <a:gd name="connsiteY8" fmla="*/ 568323 h 1608462"/>
              <a:gd name="connsiteX9" fmla="*/ 3800818 w 3800818"/>
              <a:gd name="connsiteY9" fmla="*/ 1072308 h 1608462"/>
              <a:gd name="connsiteX10" fmla="*/ 3800818 w 3800818"/>
              <a:gd name="connsiteY10" fmla="*/ 1608462 h 1608462"/>
              <a:gd name="connsiteX11" fmla="*/ 3257844 w 3800818"/>
              <a:gd name="connsiteY11" fmla="*/ 1608462 h 1608462"/>
              <a:gd name="connsiteX12" fmla="*/ 2676862 w 3800818"/>
              <a:gd name="connsiteY12" fmla="*/ 1608462 h 1608462"/>
              <a:gd name="connsiteX13" fmla="*/ 2133888 w 3800818"/>
              <a:gd name="connsiteY13" fmla="*/ 1608462 h 1608462"/>
              <a:gd name="connsiteX14" fmla="*/ 1514897 w 3800818"/>
              <a:gd name="connsiteY14" fmla="*/ 1608462 h 1608462"/>
              <a:gd name="connsiteX15" fmla="*/ 1047940 w 3800818"/>
              <a:gd name="connsiteY15" fmla="*/ 1608462 h 1608462"/>
              <a:gd name="connsiteX16" fmla="*/ 0 w 3800818"/>
              <a:gd name="connsiteY16" fmla="*/ 1608462 h 1608462"/>
              <a:gd name="connsiteX17" fmla="*/ 0 w 3800818"/>
              <a:gd name="connsiteY17" fmla="*/ 1104477 h 1608462"/>
              <a:gd name="connsiteX18" fmla="*/ 0 w 3800818"/>
              <a:gd name="connsiteY18" fmla="*/ 616577 h 1608462"/>
              <a:gd name="connsiteX19" fmla="*/ 0 w 3800818"/>
              <a:gd name="connsiteY19" fmla="*/ 0 h 160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00818" h="1608462" fill="none" extrusionOk="0">
                <a:moveTo>
                  <a:pt x="0" y="0"/>
                </a:moveTo>
                <a:cubicBezTo>
                  <a:pt x="112653" y="-48956"/>
                  <a:pt x="217284" y="37664"/>
                  <a:pt x="428949" y="0"/>
                </a:cubicBezTo>
                <a:cubicBezTo>
                  <a:pt x="640614" y="-37664"/>
                  <a:pt x="807735" y="39819"/>
                  <a:pt x="971923" y="0"/>
                </a:cubicBezTo>
                <a:cubicBezTo>
                  <a:pt x="1136111" y="-39819"/>
                  <a:pt x="1346022" y="3863"/>
                  <a:pt x="1552906" y="0"/>
                </a:cubicBezTo>
                <a:cubicBezTo>
                  <a:pt x="1759790" y="-3863"/>
                  <a:pt x="1772345" y="17259"/>
                  <a:pt x="1981855" y="0"/>
                </a:cubicBezTo>
                <a:cubicBezTo>
                  <a:pt x="2191365" y="-17259"/>
                  <a:pt x="2298638" y="20101"/>
                  <a:pt x="2448813" y="0"/>
                </a:cubicBezTo>
                <a:cubicBezTo>
                  <a:pt x="2598988" y="-20101"/>
                  <a:pt x="2859761" y="45405"/>
                  <a:pt x="2991787" y="0"/>
                </a:cubicBezTo>
                <a:cubicBezTo>
                  <a:pt x="3123813" y="-45405"/>
                  <a:pt x="3443526" y="25494"/>
                  <a:pt x="3800818" y="0"/>
                </a:cubicBezTo>
                <a:cubicBezTo>
                  <a:pt x="3855895" y="206522"/>
                  <a:pt x="3749090" y="346520"/>
                  <a:pt x="3800818" y="568323"/>
                </a:cubicBezTo>
                <a:cubicBezTo>
                  <a:pt x="3852546" y="790126"/>
                  <a:pt x="3756006" y="892294"/>
                  <a:pt x="3800818" y="1072308"/>
                </a:cubicBezTo>
                <a:cubicBezTo>
                  <a:pt x="3845630" y="1252323"/>
                  <a:pt x="3786386" y="1500113"/>
                  <a:pt x="3800818" y="1608462"/>
                </a:cubicBezTo>
                <a:cubicBezTo>
                  <a:pt x="3532208" y="1662141"/>
                  <a:pt x="3483734" y="1579410"/>
                  <a:pt x="3257844" y="1608462"/>
                </a:cubicBezTo>
                <a:cubicBezTo>
                  <a:pt x="3031954" y="1637514"/>
                  <a:pt x="2821497" y="1557255"/>
                  <a:pt x="2676862" y="1608462"/>
                </a:cubicBezTo>
                <a:cubicBezTo>
                  <a:pt x="2532227" y="1659669"/>
                  <a:pt x="2257138" y="1578662"/>
                  <a:pt x="2133888" y="1608462"/>
                </a:cubicBezTo>
                <a:cubicBezTo>
                  <a:pt x="2010638" y="1638262"/>
                  <a:pt x="1823229" y="1563784"/>
                  <a:pt x="1514897" y="1608462"/>
                </a:cubicBezTo>
                <a:cubicBezTo>
                  <a:pt x="1206565" y="1653140"/>
                  <a:pt x="1270808" y="1597900"/>
                  <a:pt x="1047940" y="1608462"/>
                </a:cubicBezTo>
                <a:cubicBezTo>
                  <a:pt x="825072" y="1619024"/>
                  <a:pt x="456877" y="1601295"/>
                  <a:pt x="0" y="1608462"/>
                </a:cubicBezTo>
                <a:cubicBezTo>
                  <a:pt x="-59363" y="1418339"/>
                  <a:pt x="51014" y="1350575"/>
                  <a:pt x="0" y="1104477"/>
                </a:cubicBezTo>
                <a:cubicBezTo>
                  <a:pt x="-51014" y="858379"/>
                  <a:pt x="43820" y="856099"/>
                  <a:pt x="0" y="616577"/>
                </a:cubicBezTo>
                <a:cubicBezTo>
                  <a:pt x="-43820" y="377055"/>
                  <a:pt x="25050" y="287149"/>
                  <a:pt x="0" y="0"/>
                </a:cubicBezTo>
                <a:close/>
              </a:path>
              <a:path w="3800818" h="1608462" stroke="0" extrusionOk="0">
                <a:moveTo>
                  <a:pt x="0" y="0"/>
                </a:moveTo>
                <a:cubicBezTo>
                  <a:pt x="132425" y="-7124"/>
                  <a:pt x="277016" y="5238"/>
                  <a:pt x="542974" y="0"/>
                </a:cubicBezTo>
                <a:cubicBezTo>
                  <a:pt x="808932" y="-5238"/>
                  <a:pt x="881458" y="32723"/>
                  <a:pt x="1123956" y="0"/>
                </a:cubicBezTo>
                <a:cubicBezTo>
                  <a:pt x="1366454" y="-32723"/>
                  <a:pt x="1380836" y="4876"/>
                  <a:pt x="1590914" y="0"/>
                </a:cubicBezTo>
                <a:cubicBezTo>
                  <a:pt x="1800992" y="-4876"/>
                  <a:pt x="2004132" y="51180"/>
                  <a:pt x="2133888" y="0"/>
                </a:cubicBezTo>
                <a:cubicBezTo>
                  <a:pt x="2263644" y="-51180"/>
                  <a:pt x="2571601" y="28487"/>
                  <a:pt x="2714870" y="0"/>
                </a:cubicBezTo>
                <a:cubicBezTo>
                  <a:pt x="2858139" y="-28487"/>
                  <a:pt x="3171359" y="21667"/>
                  <a:pt x="3295852" y="0"/>
                </a:cubicBezTo>
                <a:cubicBezTo>
                  <a:pt x="3420345" y="-21667"/>
                  <a:pt x="3672288" y="4598"/>
                  <a:pt x="3800818" y="0"/>
                </a:cubicBezTo>
                <a:cubicBezTo>
                  <a:pt x="3831063" y="243653"/>
                  <a:pt x="3758465" y="362703"/>
                  <a:pt x="3800818" y="503985"/>
                </a:cubicBezTo>
                <a:cubicBezTo>
                  <a:pt x="3843171" y="645267"/>
                  <a:pt x="3745721" y="883814"/>
                  <a:pt x="3800818" y="1040139"/>
                </a:cubicBezTo>
                <a:cubicBezTo>
                  <a:pt x="3855915" y="1196464"/>
                  <a:pt x="3746079" y="1445803"/>
                  <a:pt x="3800818" y="1608462"/>
                </a:cubicBezTo>
                <a:cubicBezTo>
                  <a:pt x="3622650" y="1633600"/>
                  <a:pt x="3370998" y="1594014"/>
                  <a:pt x="3257844" y="1608462"/>
                </a:cubicBezTo>
                <a:cubicBezTo>
                  <a:pt x="3144690" y="1622910"/>
                  <a:pt x="2772771" y="1570862"/>
                  <a:pt x="2638854" y="1608462"/>
                </a:cubicBezTo>
                <a:cubicBezTo>
                  <a:pt x="2504937" y="1646062"/>
                  <a:pt x="2354873" y="1577381"/>
                  <a:pt x="2209904" y="1608462"/>
                </a:cubicBezTo>
                <a:cubicBezTo>
                  <a:pt x="2064935" y="1639543"/>
                  <a:pt x="1957781" y="1571894"/>
                  <a:pt x="1742947" y="1608462"/>
                </a:cubicBezTo>
                <a:cubicBezTo>
                  <a:pt x="1528113" y="1645030"/>
                  <a:pt x="1443510" y="1559021"/>
                  <a:pt x="1275989" y="1608462"/>
                </a:cubicBezTo>
                <a:cubicBezTo>
                  <a:pt x="1108468" y="1657903"/>
                  <a:pt x="961929" y="1594857"/>
                  <a:pt x="847039" y="1608462"/>
                </a:cubicBezTo>
                <a:cubicBezTo>
                  <a:pt x="732149" y="1622067"/>
                  <a:pt x="320410" y="1511979"/>
                  <a:pt x="0" y="1608462"/>
                </a:cubicBezTo>
                <a:cubicBezTo>
                  <a:pt x="-10946" y="1411874"/>
                  <a:pt x="53863" y="1251639"/>
                  <a:pt x="0" y="1104477"/>
                </a:cubicBezTo>
                <a:cubicBezTo>
                  <a:pt x="-53863" y="957315"/>
                  <a:pt x="56786" y="679480"/>
                  <a:pt x="0" y="536154"/>
                </a:cubicBezTo>
                <a:cubicBezTo>
                  <a:pt x="-56786" y="392828"/>
                  <a:pt x="14320" y="17788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7472661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Tekstpratība</a:t>
            </a:r>
            <a:r>
              <a:rPr lang="lv-LV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– arvien nozīmīgāka (EMT 2023)</a:t>
            </a:r>
          </a:p>
          <a:p>
            <a:pPr algn="ctr"/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2631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F3CF-6245-4BE4-95CB-D428BF8FDB15}" type="slidenum">
              <a:rPr lang="lv-LV" smtClean="0"/>
              <a:pPr/>
              <a:t>5</a:t>
            </a:fld>
            <a:endParaRPr lang="lv-LV" dirty="0"/>
          </a:p>
        </p:txBody>
      </p:sp>
      <p:pic>
        <p:nvPicPr>
          <p:cNvPr id="6" name="Satura vietturis 5" descr="Attēls, kurā ir iekštelpu, apģērbs, persona, zāle&#10;&#10;Apraksts ģenerēts automātiski">
            <a:extLst>
              <a:ext uri="{FF2B5EF4-FFF2-40B4-BE49-F238E27FC236}">
                <a16:creationId xmlns:a16="http://schemas.microsoft.com/office/drawing/2014/main" id="{59B758DE-D285-DE3B-8225-3C298A374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1346853"/>
            <a:ext cx="5321146" cy="3547431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D94A01-AE1D-41E9-A73A-711310F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680"/>
          </a:xfrm>
        </p:spPr>
        <p:txBody>
          <a:bodyPr>
            <a:noAutofit/>
          </a:bodyPr>
          <a:lstStyle/>
          <a:p>
            <a:r>
              <a:rPr lang="lv-LV" sz="3200" dirty="0">
                <a:latin typeface="Bookman Old Style" panose="02050604050505020204" pitchFamily="18" charset="0"/>
              </a:rPr>
              <a:t>Rītdiena</a:t>
            </a:r>
            <a:r>
              <a:rPr lang="lv-LV" sz="3200" i="0" dirty="0">
                <a:effectLst/>
                <a:latin typeface="Bookman Old Style" panose="02050604050505020204" pitchFamily="18" charset="0"/>
              </a:rPr>
              <a:t>s tulkotājs šodien</a:t>
            </a:r>
            <a:endParaRPr lang="en-US" sz="3200" dirty="0"/>
          </a:p>
        </p:txBody>
      </p:sp>
      <p:pic>
        <p:nvPicPr>
          <p:cNvPr id="5" name="Attēls 4" descr="Attēls, kurā ir fonts, teksts, grafika, grafiskais dizains&#10;&#10;Apraksts ģenerēts automātiski">
            <a:extLst>
              <a:ext uri="{FF2B5EF4-FFF2-40B4-BE49-F238E27FC236}">
                <a16:creationId xmlns:a16="http://schemas.microsoft.com/office/drawing/2014/main" id="{9E1C3E30-5050-7FE6-8E11-AD98F0BE6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6272211"/>
            <a:ext cx="1961093" cy="365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718B94-9E5D-F0E9-5706-8EA04E3C332B}"/>
              </a:ext>
            </a:extLst>
          </p:cNvPr>
          <p:cNvSpPr txBox="1"/>
          <p:nvPr/>
        </p:nvSpPr>
        <p:spPr>
          <a:xfrm>
            <a:off x="869002" y="4894284"/>
            <a:ext cx="2049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/>
              <a:t>Foto: Oskars Jūra</a:t>
            </a:r>
          </a:p>
        </p:txBody>
      </p:sp>
      <p:pic>
        <p:nvPicPr>
          <p:cNvPr id="10" name="Attēls 9" descr="Attēls, kurā ir iekštelpu, siena, biroja ēka, personālais dators&#10;&#10;Apraksts ģenerēts automātiski">
            <a:extLst>
              <a:ext uri="{FF2B5EF4-FFF2-40B4-BE49-F238E27FC236}">
                <a16:creationId xmlns:a16="http://schemas.microsoft.com/office/drawing/2014/main" id="{23E1AB3E-1347-2AC3-6326-CF18828B2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35161" r="-1"/>
          <a:stretch/>
        </p:blipFill>
        <p:spPr>
          <a:xfrm>
            <a:off x="7142143" y="280359"/>
            <a:ext cx="4325039" cy="3750129"/>
          </a:xfrm>
          <a:prstGeom prst="rect">
            <a:avLst/>
          </a:prstGeom>
        </p:spPr>
      </p:pic>
      <p:pic>
        <p:nvPicPr>
          <p:cNvPr id="12" name="Attēls 11" descr="Attēls, kurā ir iekštelpu, apģērbs, persona, dators&#10;&#10;Apraksts ģenerēts automātiski">
            <a:extLst>
              <a:ext uri="{FF2B5EF4-FFF2-40B4-BE49-F238E27FC236}">
                <a16:creationId xmlns:a16="http://schemas.microsoft.com/office/drawing/2014/main" id="{7E0A26B1-A9AE-3760-CDBC-5FF202BE2B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t="34538" r="1244"/>
          <a:stretch/>
        </p:blipFill>
        <p:spPr>
          <a:xfrm>
            <a:off x="5510930" y="2609763"/>
            <a:ext cx="6214345" cy="36961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40A9F4-32D3-6BCE-4392-72483B3AA05B}"/>
              </a:ext>
            </a:extLst>
          </p:cNvPr>
          <p:cNvSpPr txBox="1"/>
          <p:nvPr/>
        </p:nvSpPr>
        <p:spPr>
          <a:xfrm>
            <a:off x="10095238" y="6264316"/>
            <a:ext cx="2049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/>
              <a:t>Foto: Rota Rulle</a:t>
            </a:r>
          </a:p>
        </p:txBody>
      </p:sp>
    </p:spTree>
    <p:extLst>
      <p:ext uri="{BB962C8B-B14F-4D97-AF65-F5344CB8AC3E}">
        <p14:creationId xmlns:p14="http://schemas.microsoft.com/office/powerpoint/2010/main" val="389471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F3CF-6245-4BE4-95CB-D428BF8FDB15}" type="slidenum">
              <a:rPr lang="lv-LV" smtClean="0"/>
              <a:pPr/>
              <a:t>6</a:t>
            </a:fld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870C-D6F5-4A45-A282-71AC7CDB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473375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Valodu speciālistu amata apraksts – </a:t>
            </a:r>
            <a:r>
              <a:rPr lang="lv-LV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pluridisciplinārs</a:t>
            </a:r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lv-LV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multidisciplinārs</a:t>
            </a:r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lv-LV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Ginovart</a:t>
            </a:r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Cid</a:t>
            </a:r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2020)</a:t>
            </a:r>
          </a:p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Spēja pielāgoties, mainīties, mācīties</a:t>
            </a:r>
          </a:p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Lielāka nozīme speciālajām zināšanām</a:t>
            </a:r>
          </a:p>
          <a:p>
            <a:r>
              <a:rPr lang="lv-LV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back</a:t>
            </a: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lv-LV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experts</a:t>
            </a: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</a:rPr>
              <a:t> now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jeb izdzīvos labākie</a:t>
            </a:r>
          </a:p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Mūžizglītība</a:t>
            </a:r>
          </a:p>
          <a:p>
            <a:endParaRPr lang="lv-LV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D94A01-AE1D-41E9-A73A-711310F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680"/>
          </a:xfrm>
        </p:spPr>
        <p:txBody>
          <a:bodyPr>
            <a:noAutofit/>
          </a:bodyPr>
          <a:lstStyle/>
          <a:p>
            <a:r>
              <a:rPr lang="lv-LV" sz="3200" dirty="0">
                <a:latin typeface="Bookman Old Style" panose="02050604050505020204" pitchFamily="18" charset="0"/>
              </a:rPr>
              <a:t>Šodiena</a:t>
            </a:r>
            <a:r>
              <a:rPr lang="lv-LV" sz="3200" i="0" dirty="0">
                <a:effectLst/>
                <a:latin typeface="Bookman Old Style" panose="02050604050505020204" pitchFamily="18" charset="0"/>
              </a:rPr>
              <a:t>s tulkotājs rīt</a:t>
            </a:r>
            <a:endParaRPr lang="en-US" sz="3200" dirty="0"/>
          </a:p>
        </p:txBody>
      </p:sp>
      <p:pic>
        <p:nvPicPr>
          <p:cNvPr id="5" name="Attēls 4" descr="Attēls, kurā ir fonts, teksts, grafika, grafiskais dizains&#10;&#10;Apraksts ģenerēts automātiski">
            <a:extLst>
              <a:ext uri="{FF2B5EF4-FFF2-40B4-BE49-F238E27FC236}">
                <a16:creationId xmlns:a16="http://schemas.microsoft.com/office/drawing/2014/main" id="{9E1C3E30-5050-7FE6-8E11-AD98F0BE6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6272211"/>
            <a:ext cx="1961093" cy="365126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69598AB2-4B71-D9ED-CE2C-5777391B5794}"/>
              </a:ext>
            </a:extLst>
          </p:cNvPr>
          <p:cNvSpPr/>
          <p:nvPr/>
        </p:nvSpPr>
        <p:spPr>
          <a:xfrm>
            <a:off x="4902507" y="4146282"/>
            <a:ext cx="6332448" cy="2346593"/>
          </a:xfrm>
          <a:custGeom>
            <a:avLst/>
            <a:gdLst>
              <a:gd name="connsiteX0" fmla="*/ 0 w 6332448"/>
              <a:gd name="connsiteY0" fmla="*/ 0 h 2346593"/>
              <a:gd name="connsiteX1" fmla="*/ 512353 w 6332448"/>
              <a:gd name="connsiteY1" fmla="*/ 0 h 2346593"/>
              <a:gd name="connsiteX2" fmla="*/ 1214679 w 6332448"/>
              <a:gd name="connsiteY2" fmla="*/ 0 h 2346593"/>
              <a:gd name="connsiteX3" fmla="*/ 1727031 w 6332448"/>
              <a:gd name="connsiteY3" fmla="*/ 0 h 2346593"/>
              <a:gd name="connsiteX4" fmla="*/ 2366033 w 6332448"/>
              <a:gd name="connsiteY4" fmla="*/ 0 h 2346593"/>
              <a:gd name="connsiteX5" fmla="*/ 2815061 w 6332448"/>
              <a:gd name="connsiteY5" fmla="*/ 0 h 2346593"/>
              <a:gd name="connsiteX6" fmla="*/ 3517387 w 6332448"/>
              <a:gd name="connsiteY6" fmla="*/ 0 h 2346593"/>
              <a:gd name="connsiteX7" fmla="*/ 4219713 w 6332448"/>
              <a:gd name="connsiteY7" fmla="*/ 0 h 2346593"/>
              <a:gd name="connsiteX8" fmla="*/ 4858715 w 6332448"/>
              <a:gd name="connsiteY8" fmla="*/ 0 h 2346593"/>
              <a:gd name="connsiteX9" fmla="*/ 5561041 w 6332448"/>
              <a:gd name="connsiteY9" fmla="*/ 0 h 2346593"/>
              <a:gd name="connsiteX10" fmla="*/ 6332448 w 6332448"/>
              <a:gd name="connsiteY10" fmla="*/ 0 h 2346593"/>
              <a:gd name="connsiteX11" fmla="*/ 6332448 w 6332448"/>
              <a:gd name="connsiteY11" fmla="*/ 563182 h 2346593"/>
              <a:gd name="connsiteX12" fmla="*/ 6332448 w 6332448"/>
              <a:gd name="connsiteY12" fmla="*/ 1079433 h 2346593"/>
              <a:gd name="connsiteX13" fmla="*/ 6332448 w 6332448"/>
              <a:gd name="connsiteY13" fmla="*/ 1642615 h 2346593"/>
              <a:gd name="connsiteX14" fmla="*/ 6332448 w 6332448"/>
              <a:gd name="connsiteY14" fmla="*/ 2346593 h 2346593"/>
              <a:gd name="connsiteX15" fmla="*/ 5630122 w 6332448"/>
              <a:gd name="connsiteY15" fmla="*/ 2346593 h 2346593"/>
              <a:gd name="connsiteX16" fmla="*/ 5054445 w 6332448"/>
              <a:gd name="connsiteY16" fmla="*/ 2346593 h 2346593"/>
              <a:gd name="connsiteX17" fmla="*/ 4668741 w 6332448"/>
              <a:gd name="connsiteY17" fmla="*/ 2346593 h 2346593"/>
              <a:gd name="connsiteX18" fmla="*/ 3966415 w 6332448"/>
              <a:gd name="connsiteY18" fmla="*/ 2346593 h 2346593"/>
              <a:gd name="connsiteX19" fmla="*/ 3327414 w 6332448"/>
              <a:gd name="connsiteY19" fmla="*/ 2346593 h 2346593"/>
              <a:gd name="connsiteX20" fmla="*/ 2625088 w 6332448"/>
              <a:gd name="connsiteY20" fmla="*/ 2346593 h 2346593"/>
              <a:gd name="connsiteX21" fmla="*/ 2049410 w 6332448"/>
              <a:gd name="connsiteY21" fmla="*/ 2346593 h 2346593"/>
              <a:gd name="connsiteX22" fmla="*/ 1347084 w 6332448"/>
              <a:gd name="connsiteY22" fmla="*/ 2346593 h 2346593"/>
              <a:gd name="connsiteX23" fmla="*/ 898056 w 6332448"/>
              <a:gd name="connsiteY23" fmla="*/ 2346593 h 2346593"/>
              <a:gd name="connsiteX24" fmla="*/ 0 w 6332448"/>
              <a:gd name="connsiteY24" fmla="*/ 2346593 h 2346593"/>
              <a:gd name="connsiteX25" fmla="*/ 0 w 6332448"/>
              <a:gd name="connsiteY25" fmla="*/ 1713013 h 2346593"/>
              <a:gd name="connsiteX26" fmla="*/ 0 w 6332448"/>
              <a:gd name="connsiteY26" fmla="*/ 1196762 h 2346593"/>
              <a:gd name="connsiteX27" fmla="*/ 0 w 6332448"/>
              <a:gd name="connsiteY27" fmla="*/ 657046 h 2346593"/>
              <a:gd name="connsiteX28" fmla="*/ 0 w 6332448"/>
              <a:gd name="connsiteY28" fmla="*/ 0 h 234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32448" h="2346593" fill="none" extrusionOk="0">
                <a:moveTo>
                  <a:pt x="0" y="0"/>
                </a:moveTo>
                <a:cubicBezTo>
                  <a:pt x="253344" y="-38862"/>
                  <a:pt x="347442" y="21964"/>
                  <a:pt x="512353" y="0"/>
                </a:cubicBezTo>
                <a:cubicBezTo>
                  <a:pt x="677264" y="-21964"/>
                  <a:pt x="1022411" y="82065"/>
                  <a:pt x="1214679" y="0"/>
                </a:cubicBezTo>
                <a:cubicBezTo>
                  <a:pt x="1406947" y="-82065"/>
                  <a:pt x="1515890" y="50150"/>
                  <a:pt x="1727031" y="0"/>
                </a:cubicBezTo>
                <a:cubicBezTo>
                  <a:pt x="1938172" y="-50150"/>
                  <a:pt x="2226945" y="18723"/>
                  <a:pt x="2366033" y="0"/>
                </a:cubicBezTo>
                <a:cubicBezTo>
                  <a:pt x="2505121" y="-18723"/>
                  <a:pt x="2636311" y="2721"/>
                  <a:pt x="2815061" y="0"/>
                </a:cubicBezTo>
                <a:cubicBezTo>
                  <a:pt x="2993811" y="-2721"/>
                  <a:pt x="3336087" y="57806"/>
                  <a:pt x="3517387" y="0"/>
                </a:cubicBezTo>
                <a:cubicBezTo>
                  <a:pt x="3698687" y="-57806"/>
                  <a:pt x="4068730" y="44602"/>
                  <a:pt x="4219713" y="0"/>
                </a:cubicBezTo>
                <a:cubicBezTo>
                  <a:pt x="4370696" y="-44602"/>
                  <a:pt x="4693058" y="10262"/>
                  <a:pt x="4858715" y="0"/>
                </a:cubicBezTo>
                <a:cubicBezTo>
                  <a:pt x="5024372" y="-10262"/>
                  <a:pt x="5310081" y="32608"/>
                  <a:pt x="5561041" y="0"/>
                </a:cubicBezTo>
                <a:cubicBezTo>
                  <a:pt x="5812001" y="-32608"/>
                  <a:pt x="5965339" y="20144"/>
                  <a:pt x="6332448" y="0"/>
                </a:cubicBezTo>
                <a:cubicBezTo>
                  <a:pt x="6393599" y="262335"/>
                  <a:pt x="6274629" y="356907"/>
                  <a:pt x="6332448" y="563182"/>
                </a:cubicBezTo>
                <a:cubicBezTo>
                  <a:pt x="6390267" y="769457"/>
                  <a:pt x="6294886" y="835004"/>
                  <a:pt x="6332448" y="1079433"/>
                </a:cubicBezTo>
                <a:cubicBezTo>
                  <a:pt x="6370010" y="1323862"/>
                  <a:pt x="6326401" y="1490387"/>
                  <a:pt x="6332448" y="1642615"/>
                </a:cubicBezTo>
                <a:cubicBezTo>
                  <a:pt x="6338495" y="1794843"/>
                  <a:pt x="6302238" y="2071606"/>
                  <a:pt x="6332448" y="2346593"/>
                </a:cubicBezTo>
                <a:cubicBezTo>
                  <a:pt x="6018545" y="2390124"/>
                  <a:pt x="5848493" y="2320944"/>
                  <a:pt x="5630122" y="2346593"/>
                </a:cubicBezTo>
                <a:cubicBezTo>
                  <a:pt x="5411751" y="2372242"/>
                  <a:pt x="5315052" y="2298557"/>
                  <a:pt x="5054445" y="2346593"/>
                </a:cubicBezTo>
                <a:cubicBezTo>
                  <a:pt x="4793838" y="2394629"/>
                  <a:pt x="4824619" y="2305504"/>
                  <a:pt x="4668741" y="2346593"/>
                </a:cubicBezTo>
                <a:cubicBezTo>
                  <a:pt x="4512863" y="2387682"/>
                  <a:pt x="4290302" y="2306188"/>
                  <a:pt x="3966415" y="2346593"/>
                </a:cubicBezTo>
                <a:cubicBezTo>
                  <a:pt x="3642528" y="2386998"/>
                  <a:pt x="3536867" y="2337259"/>
                  <a:pt x="3327414" y="2346593"/>
                </a:cubicBezTo>
                <a:cubicBezTo>
                  <a:pt x="3117961" y="2355927"/>
                  <a:pt x="2866967" y="2345862"/>
                  <a:pt x="2625088" y="2346593"/>
                </a:cubicBezTo>
                <a:cubicBezTo>
                  <a:pt x="2383209" y="2347324"/>
                  <a:pt x="2291567" y="2341327"/>
                  <a:pt x="2049410" y="2346593"/>
                </a:cubicBezTo>
                <a:cubicBezTo>
                  <a:pt x="1807253" y="2351859"/>
                  <a:pt x="1508378" y="2316453"/>
                  <a:pt x="1347084" y="2346593"/>
                </a:cubicBezTo>
                <a:cubicBezTo>
                  <a:pt x="1185790" y="2376733"/>
                  <a:pt x="1002087" y="2315340"/>
                  <a:pt x="898056" y="2346593"/>
                </a:cubicBezTo>
                <a:cubicBezTo>
                  <a:pt x="794025" y="2377846"/>
                  <a:pt x="221278" y="2248734"/>
                  <a:pt x="0" y="2346593"/>
                </a:cubicBezTo>
                <a:cubicBezTo>
                  <a:pt x="-5386" y="2151542"/>
                  <a:pt x="27100" y="1894260"/>
                  <a:pt x="0" y="1713013"/>
                </a:cubicBezTo>
                <a:cubicBezTo>
                  <a:pt x="-27100" y="1531766"/>
                  <a:pt x="1794" y="1435567"/>
                  <a:pt x="0" y="1196762"/>
                </a:cubicBezTo>
                <a:cubicBezTo>
                  <a:pt x="-1794" y="957957"/>
                  <a:pt x="60584" y="856434"/>
                  <a:pt x="0" y="657046"/>
                </a:cubicBezTo>
                <a:cubicBezTo>
                  <a:pt x="-60584" y="457658"/>
                  <a:pt x="45825" y="305429"/>
                  <a:pt x="0" y="0"/>
                </a:cubicBezTo>
                <a:close/>
              </a:path>
              <a:path w="6332448" h="2346593" stroke="0" extrusionOk="0">
                <a:moveTo>
                  <a:pt x="0" y="0"/>
                </a:moveTo>
                <a:cubicBezTo>
                  <a:pt x="254804" y="-36472"/>
                  <a:pt x="460483" y="16064"/>
                  <a:pt x="575677" y="0"/>
                </a:cubicBezTo>
                <a:cubicBezTo>
                  <a:pt x="690871" y="-16064"/>
                  <a:pt x="996351" y="18425"/>
                  <a:pt x="1214679" y="0"/>
                </a:cubicBezTo>
                <a:cubicBezTo>
                  <a:pt x="1433007" y="-18425"/>
                  <a:pt x="1448252" y="2271"/>
                  <a:pt x="1663707" y="0"/>
                </a:cubicBezTo>
                <a:cubicBezTo>
                  <a:pt x="1879162" y="-2271"/>
                  <a:pt x="1988449" y="39407"/>
                  <a:pt x="2239384" y="0"/>
                </a:cubicBezTo>
                <a:cubicBezTo>
                  <a:pt x="2490319" y="-39407"/>
                  <a:pt x="2720745" y="55939"/>
                  <a:pt x="2878385" y="0"/>
                </a:cubicBezTo>
                <a:cubicBezTo>
                  <a:pt x="3036025" y="-55939"/>
                  <a:pt x="3378174" y="75151"/>
                  <a:pt x="3517387" y="0"/>
                </a:cubicBezTo>
                <a:cubicBezTo>
                  <a:pt x="3656600" y="-75151"/>
                  <a:pt x="3972059" y="46088"/>
                  <a:pt x="4219713" y="0"/>
                </a:cubicBezTo>
                <a:cubicBezTo>
                  <a:pt x="4467367" y="-46088"/>
                  <a:pt x="4459521" y="51926"/>
                  <a:pt x="4668741" y="0"/>
                </a:cubicBezTo>
                <a:cubicBezTo>
                  <a:pt x="4877961" y="-51926"/>
                  <a:pt x="5069717" y="33532"/>
                  <a:pt x="5307743" y="0"/>
                </a:cubicBezTo>
                <a:cubicBezTo>
                  <a:pt x="5545769" y="-33532"/>
                  <a:pt x="5913480" y="92351"/>
                  <a:pt x="6332448" y="0"/>
                </a:cubicBezTo>
                <a:cubicBezTo>
                  <a:pt x="6365505" y="236264"/>
                  <a:pt x="6312130" y="349112"/>
                  <a:pt x="6332448" y="586648"/>
                </a:cubicBezTo>
                <a:cubicBezTo>
                  <a:pt x="6352766" y="824184"/>
                  <a:pt x="6292259" y="1023391"/>
                  <a:pt x="6332448" y="1149831"/>
                </a:cubicBezTo>
                <a:cubicBezTo>
                  <a:pt x="6372637" y="1276271"/>
                  <a:pt x="6330310" y="1500722"/>
                  <a:pt x="6332448" y="1759945"/>
                </a:cubicBezTo>
                <a:cubicBezTo>
                  <a:pt x="6334586" y="2019168"/>
                  <a:pt x="6299731" y="2226796"/>
                  <a:pt x="6332448" y="2346593"/>
                </a:cubicBezTo>
                <a:cubicBezTo>
                  <a:pt x="6168610" y="2375759"/>
                  <a:pt x="5977706" y="2315913"/>
                  <a:pt x="5883420" y="2346593"/>
                </a:cubicBezTo>
                <a:cubicBezTo>
                  <a:pt x="5789134" y="2377273"/>
                  <a:pt x="5650589" y="2341002"/>
                  <a:pt x="5497716" y="2346593"/>
                </a:cubicBezTo>
                <a:cubicBezTo>
                  <a:pt x="5344843" y="2352184"/>
                  <a:pt x="5092648" y="2311065"/>
                  <a:pt x="4985364" y="2346593"/>
                </a:cubicBezTo>
                <a:cubicBezTo>
                  <a:pt x="4878080" y="2382121"/>
                  <a:pt x="4691893" y="2325835"/>
                  <a:pt x="4536335" y="2346593"/>
                </a:cubicBezTo>
                <a:cubicBezTo>
                  <a:pt x="4380777" y="2367351"/>
                  <a:pt x="4194976" y="2277663"/>
                  <a:pt x="3960658" y="2346593"/>
                </a:cubicBezTo>
                <a:cubicBezTo>
                  <a:pt x="3726340" y="2415523"/>
                  <a:pt x="3655388" y="2307008"/>
                  <a:pt x="3574955" y="2346593"/>
                </a:cubicBezTo>
                <a:cubicBezTo>
                  <a:pt x="3494522" y="2386178"/>
                  <a:pt x="3244524" y="2287672"/>
                  <a:pt x="2999278" y="2346593"/>
                </a:cubicBezTo>
                <a:cubicBezTo>
                  <a:pt x="2754032" y="2405514"/>
                  <a:pt x="2781222" y="2331763"/>
                  <a:pt x="2613574" y="2346593"/>
                </a:cubicBezTo>
                <a:cubicBezTo>
                  <a:pt x="2445926" y="2361423"/>
                  <a:pt x="2271181" y="2322096"/>
                  <a:pt x="2101221" y="2346593"/>
                </a:cubicBezTo>
                <a:cubicBezTo>
                  <a:pt x="1931261" y="2371090"/>
                  <a:pt x="1775247" y="2279881"/>
                  <a:pt x="1462220" y="2346593"/>
                </a:cubicBezTo>
                <a:cubicBezTo>
                  <a:pt x="1149193" y="2413305"/>
                  <a:pt x="1221904" y="2321700"/>
                  <a:pt x="1013192" y="2346593"/>
                </a:cubicBezTo>
                <a:cubicBezTo>
                  <a:pt x="804480" y="2371486"/>
                  <a:pt x="426198" y="2236937"/>
                  <a:pt x="0" y="2346593"/>
                </a:cubicBezTo>
                <a:cubicBezTo>
                  <a:pt x="-18747" y="2091833"/>
                  <a:pt x="19144" y="2020267"/>
                  <a:pt x="0" y="1759945"/>
                </a:cubicBezTo>
                <a:cubicBezTo>
                  <a:pt x="-19144" y="1499623"/>
                  <a:pt x="33063" y="1431887"/>
                  <a:pt x="0" y="1196762"/>
                </a:cubicBezTo>
                <a:cubicBezTo>
                  <a:pt x="-33063" y="961637"/>
                  <a:pt x="8264" y="798607"/>
                  <a:pt x="0" y="680512"/>
                </a:cubicBezTo>
                <a:cubicBezTo>
                  <a:pt x="-8264" y="562417"/>
                  <a:pt x="77362" y="15439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7472661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Profesionālu tulkotāju darbs neizzudīs, bet attīstīsies, turklāt, kā tas reiz jau ir bijis, ar tehnoloģijas starpniecību (Van der </a:t>
            </a:r>
            <a:r>
              <a:rPr lang="lv-LV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Meer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2020 </a:t>
            </a:r>
            <a:r>
              <a:rPr lang="lv-LV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cf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lv-LV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Ehrensberger-Dow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2023)</a:t>
            </a:r>
          </a:p>
          <a:p>
            <a:pPr algn="ctr"/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73209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F3CF-6245-4BE4-95CB-D428BF8FDB15}" type="slidenum">
              <a:rPr lang="lv-LV" smtClean="0"/>
              <a:pPr/>
              <a:t>7</a:t>
            </a:fld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870C-D6F5-4A45-A282-71AC7CDB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644"/>
            <a:ext cx="7490552" cy="4591317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Karjeras diena (09.04.2025.)</a:t>
            </a:r>
          </a:p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Sadarbība ar izstrādātājiem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Sertifikācija, universitāšu programmas</a:t>
            </a:r>
          </a:p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Sadarbība ar nozares asociācijām</a:t>
            </a:r>
          </a:p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Tulkošanas prakse</a:t>
            </a:r>
          </a:p>
          <a:p>
            <a:endParaRPr lang="lv-LV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Mācīšanās no studentiem</a:t>
            </a: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Mācīšanās no mašīntulkošanas un citiem rīkiem</a:t>
            </a:r>
          </a:p>
          <a:p>
            <a:endParaRPr lang="lv-LV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  <a:p>
            <a:endParaRPr lang="lv-LV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D94A01-AE1D-41E9-A73A-711310F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680"/>
          </a:xfrm>
        </p:spPr>
        <p:txBody>
          <a:bodyPr>
            <a:noAutofit/>
          </a:bodyPr>
          <a:lstStyle/>
          <a:p>
            <a:r>
              <a:rPr lang="lv-LV" sz="3200" dirty="0"/>
              <a:t>Sadarbība ar nozari un savstarpēja mācīšanās</a:t>
            </a:r>
            <a:endParaRPr lang="en-US" sz="3200" dirty="0"/>
          </a:p>
        </p:txBody>
      </p:sp>
      <p:pic>
        <p:nvPicPr>
          <p:cNvPr id="5" name="Attēls 4" descr="Attēls, kurā ir fonts, teksts, grafika, grafiskais dizains&#10;&#10;Apraksts ģenerēts automātiski">
            <a:extLst>
              <a:ext uri="{FF2B5EF4-FFF2-40B4-BE49-F238E27FC236}">
                <a16:creationId xmlns:a16="http://schemas.microsoft.com/office/drawing/2014/main" id="{9E1C3E30-5050-7FE6-8E11-AD98F0BE6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6272211"/>
            <a:ext cx="1961093" cy="365126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C868DEAC-4B68-F6E6-456E-6AEC6EF68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961" y="1107357"/>
            <a:ext cx="3343742" cy="1238423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D251661-7D0C-502F-56E0-07E496E39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502" y="4191211"/>
            <a:ext cx="1733792" cy="1705213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CC0CE937-6624-FCD4-EE20-0FAC1733C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8567" y="2274332"/>
            <a:ext cx="1747412" cy="813680"/>
          </a:xfrm>
          <a:prstGeom prst="rect">
            <a:avLst/>
          </a:prstGeom>
        </p:spPr>
      </p:pic>
      <p:pic>
        <p:nvPicPr>
          <p:cNvPr id="16" name="Attēls 15">
            <a:extLst>
              <a:ext uri="{FF2B5EF4-FFF2-40B4-BE49-F238E27FC236}">
                <a16:creationId xmlns:a16="http://schemas.microsoft.com/office/drawing/2014/main" id="{6C432177-990B-D60C-A85B-FE0069B7F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239" y="3088011"/>
            <a:ext cx="182905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F3CF-6245-4BE4-95CB-D428BF8FDB15}" type="slidenum">
              <a:rPr lang="lv-LV" smtClean="0"/>
              <a:pPr/>
              <a:t>8</a:t>
            </a:fld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870C-D6F5-4A45-A282-71AC7CDB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4733752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Skolotāji, skolēni, jebkurš cilvēks</a:t>
            </a:r>
          </a:p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Latviešu valodas nozīmīgums</a:t>
            </a:r>
          </a:p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Automātiski radīts tulkojums</a:t>
            </a:r>
          </a:p>
          <a:p>
            <a:r>
              <a:rPr lang="lv-LV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AI-</a:t>
            </a:r>
            <a:r>
              <a:rPr lang="lv-LV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competent</a:t>
            </a:r>
            <a:r>
              <a:rPr lang="lv-LV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society</a:t>
            </a:r>
            <a:r>
              <a:rPr lang="lv-LV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lv-LV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Kaspere</a:t>
            </a:r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2023)</a:t>
            </a:r>
          </a:p>
          <a:p>
            <a:endParaRPr lang="lv-LV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D94A01-AE1D-41E9-A73A-711310F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680"/>
          </a:xfrm>
        </p:spPr>
        <p:txBody>
          <a:bodyPr>
            <a:noAutofit/>
          </a:bodyPr>
          <a:lstStyle/>
          <a:p>
            <a:r>
              <a:rPr lang="lv-LV" sz="3200" dirty="0"/>
              <a:t>Sabiedrības izglītošana</a:t>
            </a:r>
            <a:endParaRPr lang="en-US" sz="3200" dirty="0"/>
          </a:p>
        </p:txBody>
      </p:sp>
      <p:pic>
        <p:nvPicPr>
          <p:cNvPr id="5" name="Attēls 4" descr="Attēls, kurā ir fonts, teksts, grafika, grafiskais dizains&#10;&#10;Apraksts ģenerēts automātiski">
            <a:extLst>
              <a:ext uri="{FF2B5EF4-FFF2-40B4-BE49-F238E27FC236}">
                <a16:creationId xmlns:a16="http://schemas.microsoft.com/office/drawing/2014/main" id="{9E1C3E30-5050-7FE6-8E11-AD98F0BE6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6272211"/>
            <a:ext cx="1961093" cy="365126"/>
          </a:xfrm>
          <a:prstGeom prst="rect">
            <a:avLst/>
          </a:prstGeom>
        </p:spPr>
      </p:pic>
      <p:sp>
        <p:nvSpPr>
          <p:cNvPr id="2" name="Taisnstūris 1">
            <a:extLst>
              <a:ext uri="{FF2B5EF4-FFF2-40B4-BE49-F238E27FC236}">
                <a16:creationId xmlns:a16="http://schemas.microsoft.com/office/drawing/2014/main" id="{281BDF56-C79E-755C-F6E2-6F86D9B37EA5}"/>
              </a:ext>
            </a:extLst>
          </p:cNvPr>
          <p:cNvSpPr/>
          <p:nvPr/>
        </p:nvSpPr>
        <p:spPr>
          <a:xfrm>
            <a:off x="5186693" y="4146282"/>
            <a:ext cx="6048261" cy="2346593"/>
          </a:xfrm>
          <a:custGeom>
            <a:avLst/>
            <a:gdLst>
              <a:gd name="connsiteX0" fmla="*/ 0 w 6048261"/>
              <a:gd name="connsiteY0" fmla="*/ 0 h 2346593"/>
              <a:gd name="connsiteX1" fmla="*/ 489359 w 6048261"/>
              <a:gd name="connsiteY1" fmla="*/ 0 h 2346593"/>
              <a:gd name="connsiteX2" fmla="*/ 1160166 w 6048261"/>
              <a:gd name="connsiteY2" fmla="*/ 0 h 2346593"/>
              <a:gd name="connsiteX3" fmla="*/ 1649526 w 6048261"/>
              <a:gd name="connsiteY3" fmla="*/ 0 h 2346593"/>
              <a:gd name="connsiteX4" fmla="*/ 2259850 w 6048261"/>
              <a:gd name="connsiteY4" fmla="*/ 0 h 2346593"/>
              <a:gd name="connsiteX5" fmla="*/ 2688727 w 6048261"/>
              <a:gd name="connsiteY5" fmla="*/ 0 h 2346593"/>
              <a:gd name="connsiteX6" fmla="*/ 3359534 w 6048261"/>
              <a:gd name="connsiteY6" fmla="*/ 0 h 2346593"/>
              <a:gd name="connsiteX7" fmla="*/ 4030341 w 6048261"/>
              <a:gd name="connsiteY7" fmla="*/ 0 h 2346593"/>
              <a:gd name="connsiteX8" fmla="*/ 4640666 w 6048261"/>
              <a:gd name="connsiteY8" fmla="*/ 0 h 2346593"/>
              <a:gd name="connsiteX9" fmla="*/ 5311473 w 6048261"/>
              <a:gd name="connsiteY9" fmla="*/ 0 h 2346593"/>
              <a:gd name="connsiteX10" fmla="*/ 6048261 w 6048261"/>
              <a:gd name="connsiteY10" fmla="*/ 0 h 2346593"/>
              <a:gd name="connsiteX11" fmla="*/ 6048261 w 6048261"/>
              <a:gd name="connsiteY11" fmla="*/ 563182 h 2346593"/>
              <a:gd name="connsiteX12" fmla="*/ 6048261 w 6048261"/>
              <a:gd name="connsiteY12" fmla="*/ 1079433 h 2346593"/>
              <a:gd name="connsiteX13" fmla="*/ 6048261 w 6048261"/>
              <a:gd name="connsiteY13" fmla="*/ 1642615 h 2346593"/>
              <a:gd name="connsiteX14" fmla="*/ 6048261 w 6048261"/>
              <a:gd name="connsiteY14" fmla="*/ 2346593 h 2346593"/>
              <a:gd name="connsiteX15" fmla="*/ 5377454 w 6048261"/>
              <a:gd name="connsiteY15" fmla="*/ 2346593 h 2346593"/>
              <a:gd name="connsiteX16" fmla="*/ 4827612 w 6048261"/>
              <a:gd name="connsiteY16" fmla="*/ 2346593 h 2346593"/>
              <a:gd name="connsiteX17" fmla="*/ 4459218 w 6048261"/>
              <a:gd name="connsiteY17" fmla="*/ 2346593 h 2346593"/>
              <a:gd name="connsiteX18" fmla="*/ 3788411 w 6048261"/>
              <a:gd name="connsiteY18" fmla="*/ 2346593 h 2346593"/>
              <a:gd name="connsiteX19" fmla="*/ 3178086 w 6048261"/>
              <a:gd name="connsiteY19" fmla="*/ 2346593 h 2346593"/>
              <a:gd name="connsiteX20" fmla="*/ 2507279 w 6048261"/>
              <a:gd name="connsiteY20" fmla="*/ 2346593 h 2346593"/>
              <a:gd name="connsiteX21" fmla="*/ 1957437 w 6048261"/>
              <a:gd name="connsiteY21" fmla="*/ 2346593 h 2346593"/>
              <a:gd name="connsiteX22" fmla="*/ 1286630 w 6048261"/>
              <a:gd name="connsiteY22" fmla="*/ 2346593 h 2346593"/>
              <a:gd name="connsiteX23" fmla="*/ 857753 w 6048261"/>
              <a:gd name="connsiteY23" fmla="*/ 2346593 h 2346593"/>
              <a:gd name="connsiteX24" fmla="*/ 0 w 6048261"/>
              <a:gd name="connsiteY24" fmla="*/ 2346593 h 2346593"/>
              <a:gd name="connsiteX25" fmla="*/ 0 w 6048261"/>
              <a:gd name="connsiteY25" fmla="*/ 1713013 h 2346593"/>
              <a:gd name="connsiteX26" fmla="*/ 0 w 6048261"/>
              <a:gd name="connsiteY26" fmla="*/ 1196762 h 2346593"/>
              <a:gd name="connsiteX27" fmla="*/ 0 w 6048261"/>
              <a:gd name="connsiteY27" fmla="*/ 657046 h 2346593"/>
              <a:gd name="connsiteX28" fmla="*/ 0 w 6048261"/>
              <a:gd name="connsiteY28" fmla="*/ 0 h 234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8261" h="2346593" fill="none" extrusionOk="0">
                <a:moveTo>
                  <a:pt x="0" y="0"/>
                </a:moveTo>
                <a:cubicBezTo>
                  <a:pt x="139300" y="-37825"/>
                  <a:pt x="387967" y="11829"/>
                  <a:pt x="489359" y="0"/>
                </a:cubicBezTo>
                <a:cubicBezTo>
                  <a:pt x="590751" y="-11829"/>
                  <a:pt x="972940" y="6719"/>
                  <a:pt x="1160166" y="0"/>
                </a:cubicBezTo>
                <a:cubicBezTo>
                  <a:pt x="1347392" y="-6719"/>
                  <a:pt x="1417585" y="354"/>
                  <a:pt x="1649526" y="0"/>
                </a:cubicBezTo>
                <a:cubicBezTo>
                  <a:pt x="1881467" y="-354"/>
                  <a:pt x="2061006" y="49629"/>
                  <a:pt x="2259850" y="0"/>
                </a:cubicBezTo>
                <a:cubicBezTo>
                  <a:pt x="2458694" y="-49629"/>
                  <a:pt x="2585550" y="2851"/>
                  <a:pt x="2688727" y="0"/>
                </a:cubicBezTo>
                <a:cubicBezTo>
                  <a:pt x="2791904" y="-2851"/>
                  <a:pt x="3103998" y="75521"/>
                  <a:pt x="3359534" y="0"/>
                </a:cubicBezTo>
                <a:cubicBezTo>
                  <a:pt x="3615070" y="-75521"/>
                  <a:pt x="3828062" y="26495"/>
                  <a:pt x="4030341" y="0"/>
                </a:cubicBezTo>
                <a:cubicBezTo>
                  <a:pt x="4232620" y="-26495"/>
                  <a:pt x="4431444" y="7644"/>
                  <a:pt x="4640666" y="0"/>
                </a:cubicBezTo>
                <a:cubicBezTo>
                  <a:pt x="4849889" y="-7644"/>
                  <a:pt x="5047801" y="18257"/>
                  <a:pt x="5311473" y="0"/>
                </a:cubicBezTo>
                <a:cubicBezTo>
                  <a:pt x="5575145" y="-18257"/>
                  <a:pt x="5733311" y="39609"/>
                  <a:pt x="6048261" y="0"/>
                </a:cubicBezTo>
                <a:cubicBezTo>
                  <a:pt x="6109412" y="262335"/>
                  <a:pt x="5990442" y="356907"/>
                  <a:pt x="6048261" y="563182"/>
                </a:cubicBezTo>
                <a:cubicBezTo>
                  <a:pt x="6106080" y="769457"/>
                  <a:pt x="6010699" y="835004"/>
                  <a:pt x="6048261" y="1079433"/>
                </a:cubicBezTo>
                <a:cubicBezTo>
                  <a:pt x="6085823" y="1323862"/>
                  <a:pt x="6042214" y="1490387"/>
                  <a:pt x="6048261" y="1642615"/>
                </a:cubicBezTo>
                <a:cubicBezTo>
                  <a:pt x="6054308" y="1794843"/>
                  <a:pt x="6018051" y="2071606"/>
                  <a:pt x="6048261" y="2346593"/>
                </a:cubicBezTo>
                <a:cubicBezTo>
                  <a:pt x="5749339" y="2346914"/>
                  <a:pt x="5624048" y="2325273"/>
                  <a:pt x="5377454" y="2346593"/>
                </a:cubicBezTo>
                <a:cubicBezTo>
                  <a:pt x="5130860" y="2367913"/>
                  <a:pt x="5078029" y="2297090"/>
                  <a:pt x="4827612" y="2346593"/>
                </a:cubicBezTo>
                <a:cubicBezTo>
                  <a:pt x="4577195" y="2396096"/>
                  <a:pt x="4635765" y="2315512"/>
                  <a:pt x="4459218" y="2346593"/>
                </a:cubicBezTo>
                <a:cubicBezTo>
                  <a:pt x="4282671" y="2377674"/>
                  <a:pt x="4090808" y="2266243"/>
                  <a:pt x="3788411" y="2346593"/>
                </a:cubicBezTo>
                <a:cubicBezTo>
                  <a:pt x="3486014" y="2426943"/>
                  <a:pt x="3468034" y="2277652"/>
                  <a:pt x="3178086" y="2346593"/>
                </a:cubicBezTo>
                <a:cubicBezTo>
                  <a:pt x="2888139" y="2415534"/>
                  <a:pt x="2774063" y="2285763"/>
                  <a:pt x="2507279" y="2346593"/>
                </a:cubicBezTo>
                <a:cubicBezTo>
                  <a:pt x="2240495" y="2407423"/>
                  <a:pt x="2209372" y="2330855"/>
                  <a:pt x="1957437" y="2346593"/>
                </a:cubicBezTo>
                <a:cubicBezTo>
                  <a:pt x="1705502" y="2362331"/>
                  <a:pt x="1543773" y="2291044"/>
                  <a:pt x="1286630" y="2346593"/>
                </a:cubicBezTo>
                <a:cubicBezTo>
                  <a:pt x="1029487" y="2402142"/>
                  <a:pt x="1027152" y="2304187"/>
                  <a:pt x="857753" y="2346593"/>
                </a:cubicBezTo>
                <a:cubicBezTo>
                  <a:pt x="688354" y="2388999"/>
                  <a:pt x="400274" y="2321597"/>
                  <a:pt x="0" y="2346593"/>
                </a:cubicBezTo>
                <a:cubicBezTo>
                  <a:pt x="-5386" y="2151542"/>
                  <a:pt x="27100" y="1894260"/>
                  <a:pt x="0" y="1713013"/>
                </a:cubicBezTo>
                <a:cubicBezTo>
                  <a:pt x="-27100" y="1531766"/>
                  <a:pt x="1794" y="1435567"/>
                  <a:pt x="0" y="1196762"/>
                </a:cubicBezTo>
                <a:cubicBezTo>
                  <a:pt x="-1794" y="957957"/>
                  <a:pt x="60584" y="856434"/>
                  <a:pt x="0" y="657046"/>
                </a:cubicBezTo>
                <a:cubicBezTo>
                  <a:pt x="-60584" y="457658"/>
                  <a:pt x="45825" y="305429"/>
                  <a:pt x="0" y="0"/>
                </a:cubicBezTo>
                <a:close/>
              </a:path>
              <a:path w="6048261" h="2346593" stroke="0" extrusionOk="0">
                <a:moveTo>
                  <a:pt x="0" y="0"/>
                </a:moveTo>
                <a:cubicBezTo>
                  <a:pt x="123957" y="-1319"/>
                  <a:pt x="337453" y="46754"/>
                  <a:pt x="549842" y="0"/>
                </a:cubicBezTo>
                <a:cubicBezTo>
                  <a:pt x="762231" y="-46754"/>
                  <a:pt x="888611" y="56561"/>
                  <a:pt x="1160166" y="0"/>
                </a:cubicBezTo>
                <a:cubicBezTo>
                  <a:pt x="1431721" y="-56561"/>
                  <a:pt x="1400030" y="11952"/>
                  <a:pt x="1589043" y="0"/>
                </a:cubicBezTo>
                <a:cubicBezTo>
                  <a:pt x="1778056" y="-11952"/>
                  <a:pt x="1991671" y="48708"/>
                  <a:pt x="2138885" y="0"/>
                </a:cubicBezTo>
                <a:cubicBezTo>
                  <a:pt x="2286099" y="-48708"/>
                  <a:pt x="2620648" y="49095"/>
                  <a:pt x="2749210" y="0"/>
                </a:cubicBezTo>
                <a:cubicBezTo>
                  <a:pt x="2877773" y="-49095"/>
                  <a:pt x="3097288" y="35290"/>
                  <a:pt x="3359534" y="0"/>
                </a:cubicBezTo>
                <a:cubicBezTo>
                  <a:pt x="3621780" y="-35290"/>
                  <a:pt x="3849770" y="41706"/>
                  <a:pt x="4030341" y="0"/>
                </a:cubicBezTo>
                <a:cubicBezTo>
                  <a:pt x="4210912" y="-41706"/>
                  <a:pt x="4306929" y="46942"/>
                  <a:pt x="4459218" y="0"/>
                </a:cubicBezTo>
                <a:cubicBezTo>
                  <a:pt x="4611507" y="-46942"/>
                  <a:pt x="4843249" y="71571"/>
                  <a:pt x="5069542" y="0"/>
                </a:cubicBezTo>
                <a:cubicBezTo>
                  <a:pt x="5295835" y="-71571"/>
                  <a:pt x="5852472" y="97344"/>
                  <a:pt x="6048261" y="0"/>
                </a:cubicBezTo>
                <a:cubicBezTo>
                  <a:pt x="6081318" y="236264"/>
                  <a:pt x="6027943" y="349112"/>
                  <a:pt x="6048261" y="586648"/>
                </a:cubicBezTo>
                <a:cubicBezTo>
                  <a:pt x="6068579" y="824184"/>
                  <a:pt x="6008072" y="1023391"/>
                  <a:pt x="6048261" y="1149831"/>
                </a:cubicBezTo>
                <a:cubicBezTo>
                  <a:pt x="6088450" y="1276271"/>
                  <a:pt x="6046123" y="1500722"/>
                  <a:pt x="6048261" y="1759945"/>
                </a:cubicBezTo>
                <a:cubicBezTo>
                  <a:pt x="6050399" y="2019168"/>
                  <a:pt x="6015544" y="2226796"/>
                  <a:pt x="6048261" y="2346593"/>
                </a:cubicBezTo>
                <a:cubicBezTo>
                  <a:pt x="5862637" y="2350874"/>
                  <a:pt x="5781537" y="2331840"/>
                  <a:pt x="5619384" y="2346593"/>
                </a:cubicBezTo>
                <a:cubicBezTo>
                  <a:pt x="5457231" y="2361346"/>
                  <a:pt x="5355557" y="2312773"/>
                  <a:pt x="5250990" y="2346593"/>
                </a:cubicBezTo>
                <a:cubicBezTo>
                  <a:pt x="5146423" y="2380413"/>
                  <a:pt x="4907613" y="2342853"/>
                  <a:pt x="4761631" y="2346593"/>
                </a:cubicBezTo>
                <a:cubicBezTo>
                  <a:pt x="4615649" y="2350333"/>
                  <a:pt x="4540020" y="2320692"/>
                  <a:pt x="4332754" y="2346593"/>
                </a:cubicBezTo>
                <a:cubicBezTo>
                  <a:pt x="4125488" y="2372494"/>
                  <a:pt x="3958689" y="2337432"/>
                  <a:pt x="3782912" y="2346593"/>
                </a:cubicBezTo>
                <a:cubicBezTo>
                  <a:pt x="3607135" y="2355754"/>
                  <a:pt x="3563689" y="2306616"/>
                  <a:pt x="3414518" y="2346593"/>
                </a:cubicBezTo>
                <a:cubicBezTo>
                  <a:pt x="3265347" y="2386570"/>
                  <a:pt x="2995329" y="2305991"/>
                  <a:pt x="2864676" y="2346593"/>
                </a:cubicBezTo>
                <a:cubicBezTo>
                  <a:pt x="2734023" y="2387195"/>
                  <a:pt x="2604138" y="2319377"/>
                  <a:pt x="2496282" y="2346593"/>
                </a:cubicBezTo>
                <a:cubicBezTo>
                  <a:pt x="2388426" y="2373809"/>
                  <a:pt x="2142623" y="2308128"/>
                  <a:pt x="2006923" y="2346593"/>
                </a:cubicBezTo>
                <a:cubicBezTo>
                  <a:pt x="1871223" y="2385058"/>
                  <a:pt x="1676085" y="2296459"/>
                  <a:pt x="1396598" y="2346593"/>
                </a:cubicBezTo>
                <a:cubicBezTo>
                  <a:pt x="1117111" y="2396727"/>
                  <a:pt x="1079808" y="2336414"/>
                  <a:pt x="967722" y="2346593"/>
                </a:cubicBezTo>
                <a:cubicBezTo>
                  <a:pt x="855636" y="2356772"/>
                  <a:pt x="205838" y="2240590"/>
                  <a:pt x="0" y="2346593"/>
                </a:cubicBezTo>
                <a:cubicBezTo>
                  <a:pt x="-18747" y="2091833"/>
                  <a:pt x="19144" y="2020267"/>
                  <a:pt x="0" y="1759945"/>
                </a:cubicBezTo>
                <a:cubicBezTo>
                  <a:pt x="-19144" y="1499623"/>
                  <a:pt x="33063" y="1431887"/>
                  <a:pt x="0" y="1196762"/>
                </a:cubicBezTo>
                <a:cubicBezTo>
                  <a:pt x="-33063" y="961637"/>
                  <a:pt x="8264" y="798607"/>
                  <a:pt x="0" y="680512"/>
                </a:cubicBezTo>
                <a:cubicBezTo>
                  <a:pt x="-8264" y="562417"/>
                  <a:pt x="77362" y="15439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7472661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Mēs nekad neesam teikuši, ka mašīntulkojums ir līdzvērtīgs cilvēka radītam tulkojumam; to dara mārketinga speciālisti (EMT 2023)</a:t>
            </a:r>
          </a:p>
          <a:p>
            <a:pPr algn="ctr"/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18533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8120" y="1399141"/>
            <a:ext cx="7722824" cy="4538427"/>
          </a:xfrm>
        </p:spPr>
        <p:txBody>
          <a:bodyPr>
            <a:normAutofit/>
          </a:bodyPr>
          <a:lstStyle/>
          <a:p>
            <a:r>
              <a:rPr lang="lv-LV" sz="4400" b="1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Paldies!</a:t>
            </a:r>
          </a:p>
          <a:p>
            <a:pPr algn="r"/>
            <a:endParaRPr lang="lv-LV" sz="1800" i="0" dirty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  <a:p>
            <a:pPr algn="r"/>
            <a:r>
              <a:rPr lang="lv-LV" sz="180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Izglītošanās nākotnes skatījumā pastāvīgi mainīgos apstākļos – tulkotāja profesijas dažādās šķautnes</a:t>
            </a:r>
          </a:p>
          <a:p>
            <a:pPr algn="l"/>
            <a:endParaRPr lang="lv-LV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lv-LV" sz="1800" dirty="0">
                <a:solidFill>
                  <a:schemeClr val="bg1"/>
                </a:solidFill>
              </a:rPr>
              <a:t>Konference “Latviešu valoda Eiropas Savienībā – savstarpējā mācīšanās un izglītošanās”</a:t>
            </a:r>
          </a:p>
          <a:p>
            <a:pPr algn="l"/>
            <a:r>
              <a:rPr lang="lv-LV" sz="1800" dirty="0">
                <a:solidFill>
                  <a:schemeClr val="bg1"/>
                </a:solidFill>
              </a:rPr>
              <a:t>Ārlietu ministrija, 01.11.2024.</a:t>
            </a:r>
          </a:p>
          <a:p>
            <a:pPr algn="l"/>
            <a:endParaRPr lang="lv-LV" sz="2400" i="0" dirty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lv-LV" sz="2800" b="1" dirty="0">
                <a:solidFill>
                  <a:schemeClr val="bg1"/>
                </a:solidFill>
              </a:rPr>
              <a:t>aiga.badere@venta.lv</a:t>
            </a:r>
          </a:p>
        </p:txBody>
      </p:sp>
    </p:spTree>
    <p:extLst>
      <p:ext uri="{BB962C8B-B14F-4D97-AF65-F5344CB8AC3E}">
        <p14:creationId xmlns:p14="http://schemas.microsoft.com/office/powerpoint/2010/main" val="265963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VeA">
      <a:dk1>
        <a:srgbClr val="006633"/>
      </a:dk1>
      <a:lt1>
        <a:sysClr val="window" lastClr="FFFFFF"/>
      </a:lt1>
      <a:dk2>
        <a:srgbClr val="006633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A 16-9" id="{B08AF40A-22F9-4AED-8774-72123136708B}" vid="{64CC4210-0DB8-49DE-927E-468B8D0DD54E}"/>
    </a:ext>
  </a:extLst>
</a:theme>
</file>

<file path=ppt/theme/theme2.xml><?xml version="1.0" encoding="utf-8"?>
<a:theme xmlns:a="http://schemas.openxmlformats.org/drawingml/2006/main" name="1_Office dizains">
  <a:themeElements>
    <a:clrScheme name="VeA">
      <a:dk1>
        <a:srgbClr val="006633"/>
      </a:dk1>
      <a:lt1>
        <a:sysClr val="window" lastClr="FFFFFF"/>
      </a:lt1>
      <a:dk2>
        <a:srgbClr val="006633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A 4-3 II" id="{2581ED8E-5E24-45AE-8C86-FD371BE34A0D}" vid="{DCAB9774-4580-418E-8976-1C2B67E546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FD9AB4D1-52A3-4174-827C-DFA773152483}"/>
</file>

<file path=customXml/itemProps2.xml><?xml version="1.0" encoding="utf-8"?>
<ds:datastoreItem xmlns:ds="http://schemas.openxmlformats.org/officeDocument/2006/customXml" ds:itemID="{3194CF60-6299-486D-874A-0FEE710F5A5F}"/>
</file>

<file path=customXml/itemProps3.xml><?xml version="1.0" encoding="utf-8"?>
<ds:datastoreItem xmlns:ds="http://schemas.openxmlformats.org/officeDocument/2006/customXml" ds:itemID="{941CD419-53A1-4866-8A9E-6F56B4699EA5}"/>
</file>

<file path=docProps/app.xml><?xml version="1.0" encoding="utf-8"?>
<Properties xmlns="http://schemas.openxmlformats.org/officeDocument/2006/extended-properties" xmlns:vt="http://schemas.openxmlformats.org/officeDocument/2006/docPropsVTypes">
  <Template>VeA 16-9</Template>
  <TotalTime>8113</TotalTime>
  <Words>364</Words>
  <Application>Microsoft Office PowerPoint</Application>
  <PresentationFormat>Platekrāna</PresentationFormat>
  <Paragraphs>85</Paragraphs>
  <Slides>9</Slides>
  <Notes>9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Palatino Linotype</vt:lpstr>
      <vt:lpstr>Tahoma</vt:lpstr>
      <vt:lpstr>Times New Roman</vt:lpstr>
      <vt:lpstr>Office dizains</vt:lpstr>
      <vt:lpstr>1_Office dizains</vt:lpstr>
      <vt:lpstr>Izglītošanās nākotnes skatījumā pastāvīgi mainīgos apstākļos – tulkotāja profesijas dažādās šķautnes</vt:lpstr>
      <vt:lpstr>Izglītošanās nākotnes skatījumā pastāvīgi mainīgos apstākļos – tulkotāja profesijas dažādās šķautnes</vt:lpstr>
      <vt:lpstr>Rītdienas tulkotājs šodien</vt:lpstr>
      <vt:lpstr>Rītdienas tulkotājs šodien</vt:lpstr>
      <vt:lpstr>Rītdienas tulkotājs šodien</vt:lpstr>
      <vt:lpstr>Šodienas tulkotājs rīt</vt:lpstr>
      <vt:lpstr>Sadarbība ar nozari un savstarpēja mācīšanās</vt:lpstr>
      <vt:lpstr>Sabiedrības izglītošana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Ventspils Augstskola</dc:title>
  <dc:creator>Ozola Inta</dc:creator>
  <cp:lastModifiedBy>Aiga Bādere</cp:lastModifiedBy>
  <cp:revision>156</cp:revision>
  <cp:lastPrinted>2019-04-08T08:25:09Z</cp:lastPrinted>
  <dcterms:created xsi:type="dcterms:W3CDTF">2018-02-12T12:05:22Z</dcterms:created>
  <dcterms:modified xsi:type="dcterms:W3CDTF">2024-10-25T14:49:29Z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