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3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harts/chart12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61" r:id="rId4"/>
    <p:sldId id="262" r:id="rId5"/>
    <p:sldId id="263" r:id="rId6"/>
    <p:sldId id="293" r:id="rId7"/>
    <p:sldId id="266" r:id="rId8"/>
    <p:sldId id="269" r:id="rId9"/>
    <p:sldId id="271" r:id="rId10"/>
    <p:sldId id="267" r:id="rId11"/>
    <p:sldId id="275" r:id="rId12"/>
    <p:sldId id="272" r:id="rId13"/>
    <p:sldId id="280" r:id="rId14"/>
    <p:sldId id="268" r:id="rId15"/>
    <p:sldId id="273" r:id="rId16"/>
    <p:sldId id="276" r:id="rId17"/>
    <p:sldId id="278" r:id="rId18"/>
    <p:sldId id="279" r:id="rId19"/>
    <p:sldId id="282" r:id="rId20"/>
    <p:sldId id="281" r:id="rId21"/>
    <p:sldId id="283" r:id="rId22"/>
    <p:sldId id="294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9" r:id="rId33"/>
    <p:sldId id="300" r:id="rId34"/>
    <p:sldId id="301" r:id="rId35"/>
    <p:sldId id="302" r:id="rId36"/>
    <p:sldId id="303" r:id="rId37"/>
    <p:sldId id="304" r:id="rId38"/>
    <p:sldId id="295" r:id="rId39"/>
    <p:sldId id="259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79" d="100"/>
          <a:sy n="79" d="100"/>
        </p:scale>
        <p:origin x="-105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maidi\Desktop\Anketas%20rezult&#257;ti\Aptauja%20par%20profesijas%20prestizu_tulkotaju%20viedoklis%20(Responses)_LABO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maidi\Desktop\Anketas%20rezult&#257;ti\Aptauja%20par%20profesijas%20prestizu_tulkotaju%20viedoklis%20(Responses)_LAB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maidi\Desktop\Anketas%20rezult&#257;ti\Aptauja%20par%20profesijas%20prestizu_tulkotaju%20viedoklis%20(Responses)_LABO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maidi\Desktop\Anketas%20rezult&#257;ti\Aptauja%20par%20profesijas%20prestizu_tulkotaju%20viedoklis%20(Responses)_LABO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smaidi\Desktop\Anketas%20rezult&#257;ti\Aptauja%20par%20profesijas%20prestizu_tulkotaju%20viedoklis%20(Responses)_LABO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chemeClr val="bg1"/>
                </a:solidFill>
              </a:defRPr>
            </a:pPr>
            <a:r>
              <a:rPr lang="en-US" b="0" dirty="0" err="1">
                <a:solidFill>
                  <a:schemeClr val="bg1"/>
                </a:solidFill>
              </a:rPr>
              <a:t>Tulkotāju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vecums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endParaRPr lang="lv-LV" b="0" dirty="0" smtClean="0">
              <a:solidFill>
                <a:schemeClr val="bg1"/>
              </a:solidFill>
            </a:endParaRPr>
          </a:p>
          <a:p>
            <a:pPr>
              <a:defRPr b="0">
                <a:solidFill>
                  <a:schemeClr val="bg1"/>
                </a:solidFill>
              </a:defRPr>
            </a:pPr>
            <a:r>
              <a:rPr lang="en-US" b="0" dirty="0" smtClean="0">
                <a:solidFill>
                  <a:schemeClr val="bg1"/>
                </a:solidFill>
              </a:rPr>
              <a:t>(</a:t>
            </a:r>
            <a:r>
              <a:rPr lang="en-US" b="0" dirty="0" err="1">
                <a:solidFill>
                  <a:schemeClr val="bg1"/>
                </a:solidFill>
              </a:rPr>
              <a:t>Gizeleza</a:t>
            </a:r>
            <a:r>
              <a:rPr lang="en-US" b="0" dirty="0">
                <a:solidFill>
                  <a:schemeClr val="bg1"/>
                </a:solidFill>
              </a:rPr>
              <a:t> 2012)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Tulkotāju vecums (Gizeleza 2012)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22-29 gadi</c:v>
                </c:pt>
                <c:pt idx="1">
                  <c:v>30-39 gadi</c:v>
                </c:pt>
                <c:pt idx="2">
                  <c:v>40-49 gadi</c:v>
                </c:pt>
                <c:pt idx="3">
                  <c:v>50 gadi un vairāk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36</c:v>
                </c:pt>
                <c:pt idx="2">
                  <c:v>10.9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err="1">
                <a:solidFill>
                  <a:schemeClr val="bg1"/>
                </a:solidFill>
              </a:rPr>
              <a:t>Ienākumu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avots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endParaRPr lang="lv-LV" b="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0" dirty="0" smtClean="0">
                <a:solidFill>
                  <a:schemeClr val="bg1"/>
                </a:solidFill>
              </a:rPr>
              <a:t>(</a:t>
            </a:r>
            <a:r>
              <a:rPr lang="en-US" b="0" dirty="0" err="1">
                <a:solidFill>
                  <a:schemeClr val="bg1"/>
                </a:solidFill>
              </a:rPr>
              <a:t>Gizeleza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Lapaine</a:t>
            </a:r>
            <a:r>
              <a:rPr lang="en-US" b="0" dirty="0">
                <a:solidFill>
                  <a:schemeClr val="bg1"/>
                </a:solidFill>
              </a:rPr>
              <a:t> 2013)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Ienākumu avots (Gizeleza, Lapaine 2013)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vienīgais ienākumu avots</c:v>
                </c:pt>
                <c:pt idx="1">
                  <c:v>pamatienākumu avots</c:v>
                </c:pt>
                <c:pt idx="2">
                  <c:v>blakusienākumu avots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27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0060170603674549"/>
                  <c:y val="-1.257618839311773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48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18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14%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12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darba_vieta!$G$3:$G$7</c:f>
              <c:strCache>
                <c:ptCount val="5"/>
                <c:pt idx="0">
                  <c:v>pašnodarbināts tulkotājs</c:v>
                </c:pt>
                <c:pt idx="1">
                  <c:v>citas nozares uzņēmums</c:v>
                </c:pt>
                <c:pt idx="2">
                  <c:v>tulkošanas birojs</c:v>
                </c:pt>
                <c:pt idx="3">
                  <c:v>citur</c:v>
                </c:pt>
                <c:pt idx="4">
                  <c:v>šobrīd nestrādāju par tulkotāju</c:v>
                </c:pt>
              </c:strCache>
            </c:strRef>
          </c:cat>
          <c:val>
            <c:numRef>
              <c:f>darba_vieta!$H$3:$H$7</c:f>
              <c:numCache>
                <c:formatCode>General</c:formatCode>
                <c:ptCount val="5"/>
                <c:pt idx="0">
                  <c:v>48</c:v>
                </c:pt>
                <c:pt idx="1">
                  <c:v>18</c:v>
                </c:pt>
                <c:pt idx="2">
                  <c:v>14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648046352696489"/>
          <c:y val="0.18071093378359479"/>
          <c:w val="0.29150893874114792"/>
          <c:h val="0.72739061278229633"/>
        </c:manualLayout>
      </c:layout>
      <c:overlay val="0"/>
      <c:txPr>
        <a:bodyPr/>
        <a:lstStyle/>
        <a:p>
          <a:pPr>
            <a:def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Riska novērtējums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Nav riska</c:v>
                </c:pt>
                <c:pt idx="1">
                  <c:v>Zems risks</c:v>
                </c:pt>
                <c:pt idx="2">
                  <c:v>Vidējs risks</c:v>
                </c:pt>
                <c:pt idx="3">
                  <c:v>Augsts risks</c:v>
                </c:pt>
                <c:pt idx="4">
                  <c:v>Ļoti augsts risks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33</c:v>
                </c:pt>
                <c:pt idx="3">
                  <c:v>33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solidFill>
                  <a:schemeClr val="bg1"/>
                </a:solidFill>
              </a:defRPr>
            </a:pPr>
            <a:r>
              <a:rPr lang="en-US" b="0" dirty="0" err="1">
                <a:solidFill>
                  <a:schemeClr val="bg1"/>
                </a:solidFill>
              </a:rPr>
              <a:t>Tulkotāju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vecums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endParaRPr lang="lv-LV" b="0" dirty="0" smtClean="0">
              <a:solidFill>
                <a:schemeClr val="bg1"/>
              </a:solidFill>
            </a:endParaRPr>
          </a:p>
          <a:p>
            <a:pPr>
              <a:defRPr b="0">
                <a:solidFill>
                  <a:schemeClr val="bg1"/>
                </a:solidFill>
              </a:defRPr>
            </a:pPr>
            <a:r>
              <a:rPr lang="en-US" b="0" dirty="0" smtClean="0">
                <a:solidFill>
                  <a:schemeClr val="bg1"/>
                </a:solidFill>
              </a:rPr>
              <a:t>(</a:t>
            </a:r>
            <a:r>
              <a:rPr lang="en-US" b="0" dirty="0" err="1">
                <a:solidFill>
                  <a:schemeClr val="bg1"/>
                </a:solidFill>
              </a:rPr>
              <a:t>Gizeleza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Lapaine</a:t>
            </a:r>
            <a:r>
              <a:rPr lang="en-US" b="0" dirty="0">
                <a:solidFill>
                  <a:schemeClr val="bg1"/>
                </a:solidFill>
              </a:rPr>
              <a:t> 2013)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Tulkotāju vecums (Gizeleza, Lapaine 2013)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21 gadi un mazāk</c:v>
                </c:pt>
                <c:pt idx="1">
                  <c:v>22-29 gadi</c:v>
                </c:pt>
                <c:pt idx="2">
                  <c:v>30-39 gadi</c:v>
                </c:pt>
                <c:pt idx="3">
                  <c:v>40-49 gadi</c:v>
                </c:pt>
                <c:pt idx="4">
                  <c:v>50 gadi un vairāk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36</c:v>
                </c:pt>
                <c:pt idx="2">
                  <c:v>30</c:v>
                </c:pt>
                <c:pt idx="3">
                  <c:v>16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19</a:t>
                    </a:r>
                    <a:r>
                      <a:rPr lang="lv-LV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49</a:t>
                    </a:r>
                    <a:r>
                      <a:rPr lang="lv-LV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lv-LV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lv-LV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lv-LV">
                        <a:solidFill>
                          <a:schemeClr val="bg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Vecums!$E$4:$E$8</c:f>
              <c:strCache>
                <c:ptCount val="5"/>
                <c:pt idx="0">
                  <c:v>18–25 gadi</c:v>
                </c:pt>
                <c:pt idx="1">
                  <c:v>26–35 gadi</c:v>
                </c:pt>
                <c:pt idx="2">
                  <c:v>36–50 gadi</c:v>
                </c:pt>
                <c:pt idx="3">
                  <c:v>51–60 gadi</c:v>
                </c:pt>
                <c:pt idx="4">
                  <c:v>61 un vairāk gadi</c:v>
                </c:pt>
              </c:strCache>
            </c:strRef>
          </c:cat>
          <c:val>
            <c:numRef>
              <c:f>Vecums!$F$4:$F$8</c:f>
              <c:numCache>
                <c:formatCode>General</c:formatCode>
                <c:ptCount val="5"/>
                <c:pt idx="0">
                  <c:v>19</c:v>
                </c:pt>
                <c:pt idx="1">
                  <c:v>49</c:v>
                </c:pt>
                <c:pt idx="2">
                  <c:v>25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497571907214987"/>
          <c:y val="4.3992452375267999E-2"/>
          <c:w val="0.23556264216256673"/>
          <c:h val="0.92965941136564023"/>
        </c:manualLayout>
      </c:layout>
      <c:overlay val="0"/>
      <c:txPr>
        <a:bodyPr/>
        <a:lstStyle/>
        <a:p>
          <a:pPr>
            <a:defRPr lang="ru-RU">
              <a:solidFill>
                <a:schemeClr val="bg1"/>
              </a:solidFill>
            </a:defRPr>
          </a:pPr>
          <a:endParaRPr lang="lv-LV"/>
        </a:p>
      </c:txPr>
    </c:legend>
    <c:plotVisOnly val="1"/>
    <c:dispBlanksAs val="zero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b="0" dirty="0" err="1">
                <a:solidFill>
                  <a:schemeClr val="bg1"/>
                </a:solidFill>
              </a:rPr>
              <a:t>Darba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pieredze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endParaRPr lang="lv-LV" b="0" dirty="0" smtClean="0">
              <a:solidFill>
                <a:schemeClr val="bg1"/>
              </a:solidFill>
            </a:endParaRP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 b="0" dirty="0" smtClean="0">
                <a:solidFill>
                  <a:schemeClr val="bg1"/>
                </a:solidFill>
              </a:rPr>
              <a:t>(</a:t>
            </a:r>
            <a:r>
              <a:rPr lang="en-US" b="0" dirty="0" err="1">
                <a:solidFill>
                  <a:schemeClr val="bg1"/>
                </a:solidFill>
              </a:rPr>
              <a:t>Gizeleza</a:t>
            </a:r>
            <a:r>
              <a:rPr lang="en-US" b="0" dirty="0">
                <a:solidFill>
                  <a:schemeClr val="bg1"/>
                </a:solidFill>
              </a:rPr>
              <a:t> 2012)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Darba pieredze (Gizeleza 2012)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mazāk par 1 gadu</c:v>
                </c:pt>
                <c:pt idx="1">
                  <c:v>1-3 gadi</c:v>
                </c:pt>
                <c:pt idx="2">
                  <c:v>4-10 gadi</c:v>
                </c:pt>
                <c:pt idx="3">
                  <c:v>vairāk nekā 10 gadi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21</c:v>
                </c:pt>
                <c:pt idx="2">
                  <c:v>35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b="0" dirty="0" err="1">
                <a:solidFill>
                  <a:schemeClr val="bg1"/>
                </a:solidFill>
              </a:rPr>
              <a:t>Darba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pieredze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endParaRPr lang="lv-LV" b="0" dirty="0" smtClean="0">
              <a:solidFill>
                <a:schemeClr val="bg1"/>
              </a:solidFill>
            </a:endParaRPr>
          </a:p>
          <a:p>
            <a:pPr>
              <a:defRPr>
                <a:solidFill>
                  <a:schemeClr val="bg1"/>
                </a:solidFill>
              </a:defRPr>
            </a:pPr>
            <a:r>
              <a:rPr lang="en-US" b="0" dirty="0" smtClean="0">
                <a:solidFill>
                  <a:schemeClr val="bg1"/>
                </a:solidFill>
              </a:rPr>
              <a:t>(</a:t>
            </a:r>
            <a:r>
              <a:rPr lang="en-US" b="0" dirty="0" err="1">
                <a:solidFill>
                  <a:schemeClr val="bg1"/>
                </a:solidFill>
              </a:rPr>
              <a:t>Gizeleza</a:t>
            </a:r>
            <a:r>
              <a:rPr lang="en-US" b="0" dirty="0">
                <a:solidFill>
                  <a:schemeClr val="bg1"/>
                </a:solidFill>
              </a:rPr>
              <a:t>, </a:t>
            </a:r>
            <a:r>
              <a:rPr lang="en-US" b="0" dirty="0" err="1">
                <a:solidFill>
                  <a:schemeClr val="bg1"/>
                </a:solidFill>
              </a:rPr>
              <a:t>Lapaine</a:t>
            </a:r>
            <a:r>
              <a:rPr lang="en-US" b="0" dirty="0">
                <a:solidFill>
                  <a:schemeClr val="bg1"/>
                </a:solidFill>
              </a:rPr>
              <a:t> 2013)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Darba pieredze (Gizeleza, Lapaine 2013)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mazāk par 1 gadu</c:v>
                </c:pt>
                <c:pt idx="1">
                  <c:v>1-3 gadi</c:v>
                </c:pt>
                <c:pt idx="2">
                  <c:v>3-6 gadi</c:v>
                </c:pt>
                <c:pt idx="3">
                  <c:v>6-10 gadi</c:v>
                </c:pt>
                <c:pt idx="4">
                  <c:v>vairāk par 10 gadiem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13</c:v>
                </c:pt>
                <c:pt idx="2">
                  <c:v>25</c:v>
                </c:pt>
                <c:pt idx="3">
                  <c:v>25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878285193858959E-2"/>
          <c:y val="8.7938917841951292E-2"/>
          <c:w val="0.67493952996002171"/>
          <c:h val="0.81281592914996692"/>
        </c:manualLayout>
      </c:layout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36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31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16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Pieredze!$D$5:$D$10</c:f>
              <c:strCache>
                <c:ptCount val="6"/>
                <c:pt idx="0">
                  <c:v>0–1 gads</c:v>
                </c:pt>
                <c:pt idx="1">
                  <c:v>2–5 gadi</c:v>
                </c:pt>
                <c:pt idx="2">
                  <c:v>6–10 gadi</c:v>
                </c:pt>
                <c:pt idx="3">
                  <c:v>11–15 gadi</c:v>
                </c:pt>
                <c:pt idx="4">
                  <c:v>16–20 gadi</c:v>
                </c:pt>
                <c:pt idx="5">
                  <c:v>20 un vairāk</c:v>
                </c:pt>
              </c:strCache>
            </c:strRef>
          </c:cat>
          <c:val>
            <c:numRef>
              <c:f>Pieredze!$E$5:$E$10</c:f>
              <c:numCache>
                <c:formatCode>General</c:formatCode>
                <c:ptCount val="6"/>
                <c:pt idx="0">
                  <c:v>9</c:v>
                </c:pt>
                <c:pt idx="1">
                  <c:v>36</c:v>
                </c:pt>
                <c:pt idx="2">
                  <c:v>31</c:v>
                </c:pt>
                <c:pt idx="3">
                  <c:v>16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988502560736157"/>
          <c:y val="0.23827400972514276"/>
          <c:w val="0.26576726037587822"/>
          <c:h val="0.58248980172659137"/>
        </c:manualLayout>
      </c:layout>
      <c:overlay val="0"/>
      <c:txPr>
        <a:bodyPr/>
        <a:lstStyle/>
        <a:p>
          <a:pPr>
            <a:def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46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38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215345491140441E-2"/>
                  <c:y val="-3.242804395213311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462418233990179E-2"/>
                  <c:y val="2.8382045464656291E-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'Izglītības līmenis'!$G$4:$G$9</c:f>
              <c:strCache>
                <c:ptCount val="6"/>
                <c:pt idx="0">
                  <c:v>Doktora grāds</c:v>
                </c:pt>
                <c:pt idx="1">
                  <c:v>Maģistra grāds</c:v>
                </c:pt>
                <c:pt idx="2">
                  <c:v>Bakalaura grāds</c:v>
                </c:pt>
                <c:pt idx="3">
                  <c:v>2. līmeņa augstākā izglītība</c:v>
                </c:pt>
                <c:pt idx="4">
                  <c:v>1. līmeņa augstākā izglītība</c:v>
                </c:pt>
                <c:pt idx="5">
                  <c:v>Vidējā izglītība/ vidējā profesionālā izglītība</c:v>
                </c:pt>
              </c:strCache>
            </c:strRef>
          </c:cat>
          <c:val>
            <c:numRef>
              <c:f>'Izglītības līmenis'!$H$4:$H$9</c:f>
              <c:numCache>
                <c:formatCode>General</c:formatCode>
                <c:ptCount val="6"/>
                <c:pt idx="0">
                  <c:v>7</c:v>
                </c:pt>
                <c:pt idx="1">
                  <c:v>46</c:v>
                </c:pt>
                <c:pt idx="2">
                  <c:v>38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395954043480414"/>
          <c:y val="0.25953901965172937"/>
          <c:w val="0.27211880354578322"/>
          <c:h val="0.67992469226991026"/>
        </c:manualLayout>
      </c:layout>
      <c:overlay val="0"/>
      <c:txPr>
        <a:bodyPr/>
        <a:lstStyle/>
        <a:p>
          <a:pPr>
            <a:def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0195691163604548"/>
                  <c:y val="-0.1066123505395160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73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14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13</a:t>
                    </a:r>
                    <a:r>
                      <a:rPr lang="lv-LV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ru-RU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izglitiba_tulkosana!$D$3:$D$5</c:f>
              <c:strCache>
                <c:ptCount val="3"/>
                <c:pt idx="0">
                  <c:v>Jā, ir</c:v>
                </c:pt>
                <c:pt idx="1">
                  <c:v>Daļēji</c:v>
                </c:pt>
                <c:pt idx="2">
                  <c:v>Nē, nav</c:v>
                </c:pt>
              </c:strCache>
            </c:strRef>
          </c:cat>
          <c:val>
            <c:numRef>
              <c:f>izglitiba_tulkosana!$E$3:$E$5</c:f>
              <c:numCache>
                <c:formatCode>General</c:formatCode>
                <c:ptCount val="3"/>
                <c:pt idx="0">
                  <c:v>73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639222020324385"/>
          <c:y val="0.22648709125836491"/>
          <c:w val="0.20253799044350226"/>
          <c:h val="0.44472863144117675"/>
        </c:manualLayout>
      </c:layout>
      <c:overlay val="0"/>
      <c:txPr>
        <a:bodyPr/>
        <a:lstStyle/>
        <a:p>
          <a:pPr>
            <a:def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lv-LV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b="0" dirty="0" err="1">
                <a:solidFill>
                  <a:schemeClr val="bg1"/>
                </a:solidFill>
              </a:rPr>
              <a:t>Nodarbinātības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err="1">
                <a:solidFill>
                  <a:schemeClr val="bg1"/>
                </a:solidFill>
              </a:rPr>
              <a:t>veids</a:t>
            </a:r>
            <a:r>
              <a:rPr lang="en-US" b="0" dirty="0">
                <a:solidFill>
                  <a:schemeClr val="bg1"/>
                </a:solidFill>
              </a:rPr>
              <a:t> (</a:t>
            </a:r>
            <a:r>
              <a:rPr lang="en-US" b="0" dirty="0" err="1">
                <a:solidFill>
                  <a:schemeClr val="bg1"/>
                </a:solidFill>
              </a:rPr>
              <a:t>Gizeleza</a:t>
            </a:r>
            <a:r>
              <a:rPr lang="en-US" b="0" dirty="0">
                <a:solidFill>
                  <a:schemeClr val="bg1"/>
                </a:solidFill>
              </a:rPr>
              <a:t> 2012)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Nodarbinātības veids (Gizeleza 2012)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pašnodarbinātie</c:v>
                </c:pt>
                <c:pt idx="1">
                  <c:v>strādā birojā</c:v>
                </c:pt>
                <c:pt idx="2">
                  <c:v>apvieno citu darbu ar tulkošanu</c:v>
                </c:pt>
                <c:pt idx="3">
                  <c:v>cits variants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49</c:v>
                </c:pt>
                <c:pt idx="1">
                  <c:v>11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v-LV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3398-E348-453F-93E5-DD6DE17B5ADB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05B80-188A-4556-8811-24073E14AF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1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5B80-188A-4556-8811-24073E14AF2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2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C1D4A-407D-488B-B679-E54E1A33404A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EB4EA-5D07-4483-BEE2-B8C3D6FCA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9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CC2A-D4BD-43B0-86ED-CC6CCA2FF410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586C-E761-44BF-8BBA-EE8034195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0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B00A-FC27-4DF1-A46F-C31D770E0EE5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C891-CA29-4003-8845-9B0543564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2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3CC0-CEEA-48FB-9CB3-6B35FBCEBA83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FE92-4117-4D85-9CC1-28B6A9210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37ECC-0629-4C21-8E90-7BFDCCB0B290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1486-0F53-4D05-B5D5-82C3193A1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09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7A63-52B5-4445-BEF3-DB92015C739E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9293-2DF9-4C0A-85B1-B9083595C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7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7D7A-57AE-4E2F-9BD7-5F34D2C89D75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62A1-8C50-4377-A194-57F095533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0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A1CFF-9072-44A1-A5F5-53BA5D4EA15B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60FA2-3FBA-4811-948E-AC2B0A1C2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2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A214-6300-42C3-A50C-72EE59408EAF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37CD-3F34-4DDE-BBF9-421B793AB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13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23C-B3C0-4833-A520-0004F0413DA4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46BB4-894F-4E9E-9407-E1B3A2345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4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C424-8A46-4129-A96F-1097A5D53464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A9767-9208-4000-8531-E632C2EBC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8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B0DF70-D452-4A75-997F-A381577DB264}" type="datetimeFigureOut">
              <a:rPr lang="ru-RU"/>
              <a:pPr>
                <a:defRPr/>
              </a:pPr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2A12E-A0FC-47BE-A73A-09D12376F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" TargetMode="External"/><Relationship Id="rId2" Type="http://schemas.openxmlformats.org/officeDocument/2006/relationships/hyperlink" Target="http://www.courser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ww.bbc.co.uk/learning/" TargetMode="External"/><Relationship Id="rId3" Type="http://schemas.openxmlformats.org/officeDocument/2006/relationships/hyperlink" Target="http://www.alison.com/" TargetMode="External"/><Relationship Id="rId7" Type="http://schemas.openxmlformats.org/officeDocument/2006/relationships/hyperlink" Target="http://www.academicearth.org/" TargetMode="External"/><Relationship Id="rId2" Type="http://schemas.openxmlformats.org/officeDocument/2006/relationships/hyperlink" Target="http://www.edx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2pu.org/" TargetMode="External"/><Relationship Id="rId5" Type="http://schemas.openxmlformats.org/officeDocument/2006/relationships/hyperlink" Target="http://www.mva.microsoft.com/" TargetMode="External"/><Relationship Id="rId10" Type="http://schemas.openxmlformats.org/officeDocument/2006/relationships/hyperlink" Target="http://www.khanacademy.org/" TargetMode="External"/><Relationship Id="rId4" Type="http://schemas.openxmlformats.org/officeDocument/2006/relationships/hyperlink" Target="http://www.ocw.mit.edu/" TargetMode="External"/><Relationship Id="rId9" Type="http://schemas.openxmlformats.org/officeDocument/2006/relationships/hyperlink" Target="http://www.udacity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TulkoŠANAS</a:t>
            </a:r>
            <a:r>
              <a:rPr lang="lv-LV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RESURSI LATVIJĀ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439274"/>
          </a:xfrm>
        </p:spPr>
        <p:txBody>
          <a:bodyPr/>
          <a:lstStyle/>
          <a:p>
            <a:pPr algn="r"/>
            <a:r>
              <a:rPr lang="lv-LV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Helēna </a:t>
            </a:r>
            <a:r>
              <a:rPr lang="lv-LV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Gizeleza</a:t>
            </a:r>
            <a:endParaRPr lang="lv-LV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lv-LV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LTTB Valdes locekle</a:t>
            </a:r>
          </a:p>
          <a:p>
            <a:pPr algn="r"/>
            <a:r>
              <a:rPr lang="lv-LV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28.10.2016.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9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lv-LV" sz="3800" dirty="0" smtClean="0"/>
              <a:t>Darba pieredze</a:t>
            </a:r>
            <a:endParaRPr lang="ru-RU" sz="3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3632280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7664234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685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lv-LV" sz="3800" dirty="0"/>
              <a:t>Darba pieredze</a:t>
            </a:r>
            <a:endParaRPr lang="ru-RU" sz="3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168" y="1600200"/>
            <a:ext cx="2602632" cy="4525963"/>
          </a:xfrm>
        </p:spPr>
        <p:txBody>
          <a:bodyPr/>
          <a:lstStyle/>
          <a:p>
            <a:pPr marL="136525" indent="0">
              <a:buNone/>
            </a:pPr>
            <a:endParaRPr lang="lv-LV" dirty="0">
              <a:solidFill>
                <a:schemeClr val="bg1"/>
              </a:solidFill>
            </a:endParaRPr>
          </a:p>
          <a:p>
            <a:pPr marL="136525" indent="0">
              <a:buNone/>
            </a:pPr>
            <a:r>
              <a:rPr lang="lv-LV" dirty="0" smtClean="0">
                <a:solidFill>
                  <a:schemeClr val="bg1"/>
                </a:solidFill>
              </a:rPr>
              <a:t>Tulkotāju darba pieredze</a:t>
            </a:r>
          </a:p>
          <a:p>
            <a:pPr marL="136525" indent="0">
              <a:buNone/>
            </a:pPr>
            <a:r>
              <a:rPr lang="lv-LV" dirty="0" smtClean="0">
                <a:solidFill>
                  <a:schemeClr val="bg1"/>
                </a:solidFill>
              </a:rPr>
              <a:t>(</a:t>
            </a:r>
            <a:r>
              <a:rPr lang="lv-LV" dirty="0" err="1" smtClean="0">
                <a:solidFill>
                  <a:schemeClr val="bg1"/>
                </a:solidFill>
              </a:rPr>
              <a:t>Balgalve</a:t>
            </a:r>
            <a:r>
              <a:rPr lang="lv-LV" dirty="0" smtClean="0">
                <a:solidFill>
                  <a:schemeClr val="bg1"/>
                </a:solidFill>
              </a:rPr>
              <a:t> 2016)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3990144"/>
              </p:ext>
            </p:extLst>
          </p:nvPr>
        </p:nvGraphicFramePr>
        <p:xfrm>
          <a:off x="395536" y="1556792"/>
          <a:ext cx="5410944" cy="44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62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800" dirty="0" smtClean="0"/>
              <a:t>Tulkotāju </a:t>
            </a:r>
            <a:r>
              <a:rPr lang="lv-LV" sz="3800" dirty="0"/>
              <a:t>izglītība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sz="2000" dirty="0" smtClean="0">
                <a:solidFill>
                  <a:schemeClr val="bg1"/>
                </a:solidFill>
              </a:rPr>
              <a:t>Tulkotāju izglītības līmenis</a:t>
            </a:r>
          </a:p>
          <a:p>
            <a:pPr marL="136525" indent="0"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sz="2000" dirty="0" smtClean="0">
                <a:solidFill>
                  <a:schemeClr val="bg1"/>
                </a:solidFill>
              </a:rPr>
              <a:t>Tulkotāju izglītības veids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37198"/>
              </p:ext>
            </p:extLst>
          </p:nvPr>
        </p:nvGraphicFramePr>
        <p:xfrm>
          <a:off x="609600" y="17526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6"/>
          <p:cNvGraphicFramePr/>
          <p:nvPr>
            <p:extLst>
              <p:ext uri="{D42A27DB-BD31-4B8C-83A1-F6EECF244321}">
                <p14:modId xmlns:p14="http://schemas.microsoft.com/office/powerpoint/2010/main" val="2759104332"/>
              </p:ext>
            </p:extLst>
          </p:nvPr>
        </p:nvGraphicFramePr>
        <p:xfrm>
          <a:off x="4860032" y="2780928"/>
          <a:ext cx="403244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872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/>
              <a:t>Tulkotāju izglītība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sz="2200" dirty="0" smtClean="0">
                <a:solidFill>
                  <a:schemeClr val="bg1"/>
                </a:solidFill>
              </a:rPr>
              <a:t>«</a:t>
            </a:r>
            <a:r>
              <a:rPr lang="en-GB" sz="2200" dirty="0" err="1" smtClean="0">
                <a:solidFill>
                  <a:schemeClr val="bg1"/>
                </a:solidFill>
              </a:rPr>
              <a:t>Profesionālam</a:t>
            </a:r>
            <a:r>
              <a:rPr lang="en-GB" sz="2200" dirty="0" smtClean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tulkotājam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ir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nepieciešams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iegūt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augstāko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izglītību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tulkošanas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studijās</a:t>
            </a:r>
            <a:r>
              <a:rPr lang="en-GB" sz="2200" dirty="0">
                <a:solidFill>
                  <a:schemeClr val="bg1"/>
                </a:solidFill>
              </a:rPr>
              <a:t>, </a:t>
            </a:r>
            <a:r>
              <a:rPr lang="en-GB" sz="2200" dirty="0" err="1">
                <a:solidFill>
                  <a:schemeClr val="bg1"/>
                </a:solidFill>
              </a:rPr>
              <a:t>lai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profesionāli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veiktu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savus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>
                <a:solidFill>
                  <a:schemeClr val="bg1"/>
                </a:solidFill>
              </a:rPr>
              <a:t>darba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</a:rPr>
              <a:t>pienākumus</a:t>
            </a:r>
            <a:r>
              <a:rPr lang="lv-LV" sz="2200" dirty="0" smtClean="0">
                <a:solidFill>
                  <a:schemeClr val="bg1"/>
                </a:solidFill>
              </a:rPr>
              <a:t>» (</a:t>
            </a:r>
            <a:r>
              <a:rPr lang="lv-LV" sz="2200" dirty="0" err="1" smtClean="0">
                <a:solidFill>
                  <a:schemeClr val="bg1"/>
                </a:solidFill>
              </a:rPr>
              <a:t>Balgalve</a:t>
            </a:r>
            <a:r>
              <a:rPr lang="lv-LV" sz="2200" dirty="0" smtClean="0">
                <a:solidFill>
                  <a:schemeClr val="bg1"/>
                </a:solidFill>
              </a:rPr>
              <a:t> 2016)</a:t>
            </a:r>
          </a:p>
          <a:p>
            <a:pPr marL="136525" indent="0">
              <a:buNone/>
            </a:pP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55" y="2924944"/>
            <a:ext cx="6683161" cy="27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8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lv-LV" sz="3800" dirty="0" smtClean="0"/>
              <a:t>Tulkotāju nodarbinātības veidi</a:t>
            </a:r>
            <a:endParaRPr lang="ru-RU" sz="3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7947946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53041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5986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r>
              <a:rPr lang="lv-LV" sz="3800" dirty="0"/>
              <a:t>Tulkotāju nodarbinātības veidi</a:t>
            </a:r>
            <a:endParaRPr lang="ru-RU" sz="3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pPr marL="136525" indent="0">
              <a:buNone/>
            </a:pPr>
            <a:endParaRPr lang="lv-LV" dirty="0" smtClean="0">
              <a:solidFill>
                <a:schemeClr val="bg1"/>
              </a:solidFill>
            </a:endParaRPr>
          </a:p>
          <a:p>
            <a:pPr marL="136525" indent="0">
              <a:buNone/>
            </a:pPr>
            <a:endParaRPr lang="lv-LV" dirty="0">
              <a:solidFill>
                <a:schemeClr val="bg1"/>
              </a:solidFill>
            </a:endParaRPr>
          </a:p>
          <a:p>
            <a:pPr marL="136525" indent="0">
              <a:buNone/>
            </a:pPr>
            <a:r>
              <a:rPr lang="lv-LV" dirty="0" smtClean="0">
                <a:solidFill>
                  <a:schemeClr val="bg1"/>
                </a:solidFill>
              </a:rPr>
              <a:t>Tulkotāju nodarbinātības veidi (</a:t>
            </a:r>
            <a:r>
              <a:rPr lang="lv-LV" dirty="0" err="1" smtClean="0">
                <a:solidFill>
                  <a:schemeClr val="bg1"/>
                </a:solidFill>
              </a:rPr>
              <a:t>Balgalve</a:t>
            </a:r>
            <a:r>
              <a:rPr lang="lv-LV" dirty="0" smtClean="0">
                <a:solidFill>
                  <a:schemeClr val="bg1"/>
                </a:solidFill>
              </a:rPr>
              <a:t> 2016)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9974878"/>
              </p:ext>
            </p:extLst>
          </p:nvPr>
        </p:nvGraphicFramePr>
        <p:xfrm>
          <a:off x="457200" y="1700808"/>
          <a:ext cx="4978896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177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lv-LV" sz="3800" dirty="0" smtClean="0"/>
              <a:t>Tulkotāju darba valodas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sz="2500" dirty="0" smtClean="0">
                <a:solidFill>
                  <a:schemeClr val="bg1"/>
                </a:solidFill>
              </a:rPr>
              <a:t>Dzimtā valoda un «dzimtās valodas» principa ievērošana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lv-LV" sz="2500" dirty="0" smtClean="0">
                <a:solidFill>
                  <a:schemeClr val="bg1"/>
                </a:solidFill>
              </a:rPr>
              <a:t>tulkojumi dzimtajā valodā (</a:t>
            </a:r>
            <a:r>
              <a:rPr lang="lv-LV" sz="2500" dirty="0" err="1" smtClean="0">
                <a:solidFill>
                  <a:schemeClr val="bg1"/>
                </a:solidFill>
              </a:rPr>
              <a:t>Gizeleza</a:t>
            </a:r>
            <a:r>
              <a:rPr lang="lv-LV" sz="2500" dirty="0" smtClean="0">
                <a:solidFill>
                  <a:schemeClr val="bg1"/>
                </a:solidFill>
              </a:rPr>
              <a:t> 2012)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36912"/>
            <a:ext cx="5976664" cy="353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2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r>
              <a:rPr lang="lv-LV" sz="3800" dirty="0"/>
              <a:t>Tulkotāju darba valodas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635080" cy="4525963"/>
          </a:xfrm>
        </p:spPr>
        <p:txBody>
          <a:bodyPr/>
          <a:lstStyle/>
          <a:p>
            <a:pPr marL="136525" indent="0">
              <a:buNone/>
            </a:pPr>
            <a:r>
              <a:rPr lang="lv-LV" sz="2800" dirty="0">
                <a:solidFill>
                  <a:schemeClr val="bg1"/>
                </a:solidFill>
              </a:rPr>
              <a:t>Tulkotāju darba valodas (</a:t>
            </a:r>
            <a:r>
              <a:rPr lang="lv-LV" sz="2800" dirty="0" err="1">
                <a:solidFill>
                  <a:schemeClr val="bg1"/>
                </a:solidFill>
              </a:rPr>
              <a:t>Gizeleza</a:t>
            </a:r>
            <a:r>
              <a:rPr lang="lv-LV" sz="2800" dirty="0">
                <a:solidFill>
                  <a:schemeClr val="bg1"/>
                </a:solidFill>
              </a:rPr>
              <a:t> 2012</a:t>
            </a:r>
            <a:r>
              <a:rPr lang="lv-LV" sz="2800" dirty="0" smtClean="0">
                <a:solidFill>
                  <a:schemeClr val="bg1"/>
                </a:solidFill>
              </a:rPr>
              <a:t>)</a:t>
            </a:r>
            <a:endParaRPr lang="lv-LV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7560840" cy="36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0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lv-LV" sz="3800" dirty="0"/>
              <a:t>Tulkotāju darba valodas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dirty="0" smtClean="0">
                <a:solidFill>
                  <a:schemeClr val="bg1"/>
                </a:solidFill>
              </a:rPr>
              <a:t>Darba valodas (</a:t>
            </a:r>
            <a:r>
              <a:rPr lang="lv-LV" dirty="0" err="1" smtClean="0">
                <a:solidFill>
                  <a:schemeClr val="bg1"/>
                </a:solidFill>
              </a:rPr>
              <a:t>Gizeleza</a:t>
            </a:r>
            <a:r>
              <a:rPr lang="lv-LV" dirty="0" smtClean="0">
                <a:solidFill>
                  <a:schemeClr val="bg1"/>
                </a:solidFill>
              </a:rPr>
              <a:t> 2012)</a:t>
            </a:r>
          </a:p>
          <a:p>
            <a:pPr marL="136525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6525" indent="0">
              <a:buNone/>
            </a:pPr>
            <a:endParaRPr lang="lv-LV" dirty="0" smtClean="0">
              <a:solidFill>
                <a:schemeClr val="bg1"/>
              </a:solidFill>
            </a:endParaRPr>
          </a:p>
          <a:p>
            <a:pPr marL="136525" indent="0">
              <a:buNone/>
            </a:pPr>
            <a:endParaRPr lang="lv-LV" dirty="0">
              <a:solidFill>
                <a:schemeClr val="bg1"/>
              </a:solidFill>
            </a:endParaRPr>
          </a:p>
          <a:p>
            <a:pPr marL="136525" indent="0">
              <a:buNone/>
            </a:pPr>
            <a:r>
              <a:rPr lang="lv-LV" dirty="0" smtClean="0">
                <a:solidFill>
                  <a:schemeClr val="bg1"/>
                </a:solidFill>
              </a:rPr>
              <a:t>Valodu kombinācijas (Straume 201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lv-LV" dirty="0" smtClean="0">
                <a:solidFill>
                  <a:schemeClr val="bg1"/>
                </a:solidFill>
              </a:rPr>
              <a:t>)</a:t>
            </a:r>
          </a:p>
          <a:p>
            <a:pPr marL="136525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" y="2708919"/>
            <a:ext cx="4408227" cy="2386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4" y="3977976"/>
            <a:ext cx="49244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Tulkotāju specializācija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dirty="0" smtClean="0">
                <a:solidFill>
                  <a:schemeClr val="bg1"/>
                </a:solidFill>
              </a:rPr>
              <a:t>Tulkotāju specializācijas jomas (</a:t>
            </a:r>
            <a:r>
              <a:rPr lang="lv-LV" dirty="0" err="1" smtClean="0">
                <a:solidFill>
                  <a:schemeClr val="bg1"/>
                </a:solidFill>
              </a:rPr>
              <a:t>Gizeleza</a:t>
            </a:r>
            <a:r>
              <a:rPr lang="lv-LV" dirty="0" smtClean="0">
                <a:solidFill>
                  <a:schemeClr val="bg1"/>
                </a:solidFill>
              </a:rPr>
              <a:t> 2012)</a:t>
            </a:r>
          </a:p>
          <a:p>
            <a:pPr marL="136525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37293"/>
            <a:ext cx="8195488" cy="221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5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 err="1"/>
              <a:t>Tulkošanas</a:t>
            </a:r>
            <a:r>
              <a:rPr lang="en-GB" sz="3800" dirty="0"/>
              <a:t> </a:t>
            </a:r>
            <a:r>
              <a:rPr lang="en-GB" sz="3800" dirty="0" err="1"/>
              <a:t>nozare</a:t>
            </a:r>
            <a:r>
              <a:rPr lang="en-GB" sz="3800" dirty="0"/>
              <a:t> </a:t>
            </a:r>
            <a:r>
              <a:rPr lang="en-GB" sz="3800" dirty="0" err="1"/>
              <a:t>Latvijā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9" y="1916832"/>
            <a:ext cx="6397622" cy="39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Specializācija: iespējas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lv-LV" dirty="0" err="1" smtClean="0">
                <a:solidFill>
                  <a:schemeClr val="bg1"/>
                </a:solidFill>
              </a:rPr>
              <a:t>Coursera</a:t>
            </a:r>
            <a:r>
              <a:rPr lang="lv-LV" dirty="0">
                <a:solidFill>
                  <a:schemeClr val="bg1"/>
                </a:solidFill>
              </a:rPr>
              <a:t> </a:t>
            </a:r>
            <a:r>
              <a:rPr lang="lv-LV" dirty="0" err="1" smtClean="0">
                <a:solidFill>
                  <a:schemeClr val="bg1"/>
                </a:solidFill>
                <a:hlinkClick r:id="rId2"/>
              </a:rPr>
              <a:t>www.coursera.org</a:t>
            </a:r>
            <a:r>
              <a:rPr lang="lv-LV" dirty="0" smtClean="0">
                <a:solidFill>
                  <a:schemeClr val="bg1"/>
                </a:solidFill>
              </a:rPr>
              <a:t> 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lv-LV" dirty="0" err="1" smtClean="0">
                <a:solidFill>
                  <a:schemeClr val="bg1"/>
                </a:solidFill>
              </a:rPr>
              <a:t>Open</a:t>
            </a:r>
            <a:r>
              <a:rPr lang="lv-LV" dirty="0" smtClean="0">
                <a:solidFill>
                  <a:schemeClr val="bg1"/>
                </a:solidFill>
              </a:rPr>
              <a:t> </a:t>
            </a:r>
            <a:r>
              <a:rPr lang="lv-LV" dirty="0" err="1" smtClean="0">
                <a:solidFill>
                  <a:schemeClr val="bg1"/>
                </a:solidFill>
              </a:rPr>
              <a:t>University</a:t>
            </a:r>
            <a:r>
              <a:rPr lang="lv-LV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hlinkClick r:id="rId3"/>
              </a:rPr>
              <a:t>www.open.ac.uk</a:t>
            </a:r>
            <a:r>
              <a:rPr lang="lv-LV" dirty="0" smtClean="0"/>
              <a:t> </a:t>
            </a:r>
            <a:endParaRPr lang="lv-LV" dirty="0" smtClean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lv-LV" dirty="0" smtClean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84984"/>
            <a:ext cx="2190750" cy="2095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46909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7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Specializācija: iespējas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lv-LV" sz="2400" dirty="0" err="1" smtClean="0">
                <a:solidFill>
                  <a:schemeClr val="bg1"/>
                </a:solidFill>
              </a:rPr>
              <a:t>EdX</a:t>
            </a:r>
            <a:r>
              <a:rPr lang="lv-LV" sz="2400" dirty="0" smtClean="0">
                <a:solidFill>
                  <a:schemeClr val="bg1"/>
                </a:solidFill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  <a:hlinkClick r:id="rId2"/>
              </a:rPr>
              <a:t>www.edx.org</a:t>
            </a:r>
            <a:endParaRPr lang="lv-LV" sz="2400" dirty="0" smtClean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lv-LV" sz="2400" dirty="0" smtClean="0">
                <a:solidFill>
                  <a:schemeClr val="bg1"/>
                </a:solidFill>
              </a:rPr>
              <a:t>ALISON </a:t>
            </a:r>
            <a:r>
              <a:rPr lang="lv-LV" sz="2400" dirty="0" err="1" smtClean="0">
                <a:solidFill>
                  <a:schemeClr val="bg1"/>
                </a:solidFill>
                <a:hlinkClick r:id="rId3"/>
              </a:rPr>
              <a:t>www.alison.com</a:t>
            </a:r>
            <a:endParaRPr lang="lv-LV" sz="2400" dirty="0" smtClean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lv-LV" sz="2400" dirty="0" smtClean="0">
                <a:solidFill>
                  <a:schemeClr val="bg1"/>
                </a:solidFill>
              </a:rPr>
              <a:t>MIT </a:t>
            </a:r>
            <a:r>
              <a:rPr lang="lv-LV" sz="2400" dirty="0" err="1" smtClean="0">
                <a:solidFill>
                  <a:schemeClr val="bg1"/>
                </a:solidFill>
              </a:rPr>
              <a:t>OpenCourseware</a:t>
            </a:r>
            <a:r>
              <a:rPr lang="lv-LV" sz="2400" dirty="0" smtClean="0">
                <a:solidFill>
                  <a:schemeClr val="bg1"/>
                </a:solidFill>
              </a:rPr>
              <a:t>  </a:t>
            </a:r>
            <a:r>
              <a:rPr lang="lv-LV" sz="2400" dirty="0" err="1" smtClean="0">
                <a:solidFill>
                  <a:schemeClr val="bg1"/>
                </a:solidFill>
                <a:hlinkClick r:id="rId4"/>
              </a:rPr>
              <a:t>www</a:t>
            </a:r>
            <a:r>
              <a:rPr lang="lv-LV" sz="2400" dirty="0" smtClean="0">
                <a:solidFill>
                  <a:schemeClr val="bg1"/>
                </a:solidFill>
                <a:hlinkClick r:id="rId4"/>
              </a:rPr>
              <a:t>.</a:t>
            </a:r>
            <a:r>
              <a:rPr lang="en-GB" sz="2400" dirty="0" smtClean="0">
                <a:solidFill>
                  <a:schemeClr val="bg1"/>
                </a:solidFill>
                <a:hlinkClick r:id="rId4"/>
              </a:rPr>
              <a:t>ocw.mit.edu</a:t>
            </a:r>
            <a:endParaRPr lang="lv-LV" sz="2400" dirty="0" smtClean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lv-LV" sz="2400" dirty="0" smtClean="0">
                <a:solidFill>
                  <a:schemeClr val="bg1"/>
                </a:solidFill>
              </a:rPr>
              <a:t>Microsoft </a:t>
            </a:r>
            <a:r>
              <a:rPr lang="lv-LV" sz="2400" dirty="0" err="1" smtClean="0">
                <a:solidFill>
                  <a:schemeClr val="bg1"/>
                </a:solidFill>
              </a:rPr>
              <a:t>Virtual</a:t>
            </a:r>
            <a:r>
              <a:rPr lang="lv-LV" sz="2400" dirty="0">
                <a:solidFill>
                  <a:schemeClr val="bg1"/>
                </a:solidFill>
              </a:rPr>
              <a:t> </a:t>
            </a:r>
            <a:r>
              <a:rPr lang="lv-LV" sz="2400" dirty="0" err="1">
                <a:solidFill>
                  <a:schemeClr val="bg1"/>
                </a:solidFill>
              </a:rPr>
              <a:t>Academy</a:t>
            </a:r>
            <a:r>
              <a:rPr lang="lv-LV" sz="2400" dirty="0">
                <a:solidFill>
                  <a:schemeClr val="bg1"/>
                </a:solidFill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  <a:hlinkClick r:id="rId5"/>
              </a:rPr>
              <a:t>www.mva.microsoft.com</a:t>
            </a:r>
            <a:endParaRPr lang="lv-LV" sz="2400" dirty="0" smtClean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lv-LV" sz="2400" dirty="0" err="1" smtClean="0">
                <a:solidFill>
                  <a:schemeClr val="bg1"/>
                </a:solidFill>
              </a:rPr>
              <a:t>Peer</a:t>
            </a:r>
            <a:r>
              <a:rPr lang="lv-LV" sz="2400" dirty="0" smtClean="0">
                <a:solidFill>
                  <a:schemeClr val="bg1"/>
                </a:solidFill>
              </a:rPr>
              <a:t> 2 </a:t>
            </a:r>
            <a:r>
              <a:rPr lang="lv-LV" sz="2400" dirty="0" err="1" smtClean="0">
                <a:solidFill>
                  <a:schemeClr val="bg1"/>
                </a:solidFill>
              </a:rPr>
              <a:t>Peer</a:t>
            </a:r>
            <a:r>
              <a:rPr lang="lv-LV" sz="2400" dirty="0" smtClean="0">
                <a:solidFill>
                  <a:schemeClr val="bg1"/>
                </a:solidFill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</a:rPr>
              <a:t>Academy</a:t>
            </a:r>
            <a:r>
              <a:rPr lang="lv-LV" sz="2400" dirty="0">
                <a:solidFill>
                  <a:schemeClr val="bg1"/>
                </a:solidFill>
              </a:rPr>
              <a:t> </a:t>
            </a:r>
            <a:r>
              <a:rPr lang="lv-LV" sz="2400" dirty="0" smtClean="0">
                <a:solidFill>
                  <a:schemeClr val="bg1"/>
                </a:solidFill>
                <a:hlinkClick r:id="rId6"/>
              </a:rPr>
              <a:t>www.p2pu.org</a:t>
            </a:r>
            <a:endParaRPr lang="lv-LV" sz="2400" dirty="0" smtClean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lv-LV" sz="2400" dirty="0" err="1" smtClean="0">
                <a:solidFill>
                  <a:schemeClr val="bg1"/>
                </a:solidFill>
              </a:rPr>
              <a:t>Academic</a:t>
            </a:r>
            <a:r>
              <a:rPr lang="lv-LV" sz="2400" dirty="0" smtClean="0">
                <a:solidFill>
                  <a:schemeClr val="bg1"/>
                </a:solidFill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</a:rPr>
              <a:t>Earth</a:t>
            </a:r>
            <a:r>
              <a:rPr lang="lv-LV" sz="2400" dirty="0" smtClean="0">
                <a:solidFill>
                  <a:schemeClr val="bg1"/>
                </a:solidFill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  <a:hlinkClick r:id="rId7"/>
              </a:rPr>
              <a:t>www.academicearth.org</a:t>
            </a:r>
            <a:r>
              <a:rPr lang="lv-LV" sz="2400" dirty="0" smtClean="0">
                <a:solidFill>
                  <a:schemeClr val="bg1"/>
                </a:solidFill>
                <a:hlinkClick r:id="rId7"/>
              </a:rPr>
              <a:t>/</a:t>
            </a:r>
            <a:endParaRPr lang="lv-LV" sz="2400" dirty="0" smtClean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lv-LV" sz="2400" dirty="0" smtClean="0">
                <a:solidFill>
                  <a:schemeClr val="bg1"/>
                </a:solidFill>
              </a:rPr>
              <a:t>BBC </a:t>
            </a:r>
            <a:r>
              <a:rPr lang="lv-LV" sz="2400" dirty="0" err="1" smtClean="0">
                <a:solidFill>
                  <a:schemeClr val="bg1"/>
                </a:solidFill>
              </a:rPr>
              <a:t>Online</a:t>
            </a:r>
            <a:r>
              <a:rPr lang="lv-LV" sz="2400" dirty="0" smtClean="0">
                <a:solidFill>
                  <a:schemeClr val="bg1"/>
                </a:solidFill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</a:rPr>
              <a:t>Learning</a:t>
            </a:r>
            <a:r>
              <a:rPr lang="lv-LV" sz="2400" dirty="0">
                <a:solidFill>
                  <a:schemeClr val="bg1"/>
                </a:solidFill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  <a:hlinkClick r:id="rId8"/>
              </a:rPr>
              <a:t>www.www.bbc.co.uk</a:t>
            </a:r>
            <a:r>
              <a:rPr lang="lv-LV" sz="2400" dirty="0" smtClean="0">
                <a:solidFill>
                  <a:schemeClr val="bg1"/>
                </a:solidFill>
                <a:hlinkClick r:id="rId8"/>
              </a:rPr>
              <a:t>/</a:t>
            </a:r>
            <a:r>
              <a:rPr lang="lv-LV" sz="2400" dirty="0" err="1" smtClean="0">
                <a:solidFill>
                  <a:schemeClr val="bg1"/>
                </a:solidFill>
                <a:hlinkClick r:id="rId8"/>
              </a:rPr>
              <a:t>learning</a:t>
            </a:r>
            <a:r>
              <a:rPr lang="lv-LV" sz="2400" dirty="0" smtClean="0">
                <a:solidFill>
                  <a:schemeClr val="bg1"/>
                </a:solidFill>
                <a:hlinkClick r:id="rId8"/>
              </a:rPr>
              <a:t>/</a:t>
            </a:r>
            <a:endParaRPr lang="lv-LV" sz="2400" dirty="0" smtClean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lv-LV" sz="2400" dirty="0" err="1">
                <a:solidFill>
                  <a:schemeClr val="bg1"/>
                </a:solidFill>
              </a:rPr>
              <a:t>Udacity</a:t>
            </a:r>
            <a:r>
              <a:rPr lang="lv-LV" sz="2400" dirty="0">
                <a:solidFill>
                  <a:schemeClr val="bg1"/>
                </a:solidFill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  <a:hlinkClick r:id="rId9"/>
              </a:rPr>
              <a:t>www.udacity.com</a:t>
            </a:r>
            <a:endParaRPr lang="lv-LV" sz="2400" dirty="0" smtClean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lv-LV" sz="2400" dirty="0" err="1" smtClean="0">
                <a:solidFill>
                  <a:schemeClr val="bg1"/>
                </a:solidFill>
              </a:rPr>
              <a:t>Khan</a:t>
            </a:r>
            <a:r>
              <a:rPr lang="lv-LV" sz="2400" dirty="0" smtClean="0">
                <a:solidFill>
                  <a:schemeClr val="bg1"/>
                </a:solidFill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</a:rPr>
              <a:t>Academy</a:t>
            </a:r>
            <a:r>
              <a:rPr lang="lv-LV" sz="2400" dirty="0">
                <a:solidFill>
                  <a:schemeClr val="bg1"/>
                </a:solidFill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  <a:hlinkClick r:id="rId10"/>
              </a:rPr>
              <a:t>www.khanacademy.org</a:t>
            </a:r>
            <a:endParaRPr lang="lv-LV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01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40768"/>
            <a:ext cx="7086600" cy="1828800"/>
          </a:xfrm>
        </p:spPr>
        <p:txBody>
          <a:bodyPr/>
          <a:lstStyle/>
          <a:p>
            <a:r>
              <a:rPr lang="lv-LV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Datorizēta tulkošana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27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Datorizēta tulkošana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sz="2200" dirty="0" smtClean="0">
                <a:solidFill>
                  <a:schemeClr val="bg1"/>
                </a:solidFill>
              </a:rPr>
              <a:t>Tulkošanas rīku izmantošana (</a:t>
            </a:r>
            <a:r>
              <a:rPr lang="lv-LV" sz="2200" dirty="0" err="1" smtClean="0">
                <a:solidFill>
                  <a:schemeClr val="bg1"/>
                </a:solidFill>
              </a:rPr>
              <a:t>Gizeleza</a:t>
            </a:r>
            <a:r>
              <a:rPr lang="lv-LV" sz="2200" dirty="0" smtClean="0">
                <a:solidFill>
                  <a:schemeClr val="bg1"/>
                </a:solidFill>
              </a:rPr>
              <a:t> 2012)</a:t>
            </a:r>
          </a:p>
          <a:p>
            <a:pPr marL="136525" indent="0">
              <a:buNone/>
            </a:pP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49750"/>
            <a:ext cx="4038600" cy="20268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3"/>
            <a:ext cx="4193684" cy="246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35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Datorizēta tulkošana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GB" dirty="0" err="1">
                <a:solidFill>
                  <a:schemeClr val="bg1"/>
                </a:solidFill>
              </a:rPr>
              <a:t>Atbildes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jautājumu</a:t>
            </a:r>
            <a:r>
              <a:rPr lang="en-GB" dirty="0">
                <a:solidFill>
                  <a:schemeClr val="bg1"/>
                </a:solidFill>
              </a:rPr>
              <a:t> „</a:t>
            </a:r>
            <a:r>
              <a:rPr lang="en-GB" dirty="0" err="1">
                <a:solidFill>
                  <a:schemeClr val="bg1"/>
                </a:solidFill>
              </a:rPr>
              <a:t>Vai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Jūs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lietojat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tulkošanas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rīkus</a:t>
            </a:r>
            <a:r>
              <a:rPr lang="en-GB" dirty="0" smtClean="0">
                <a:solidFill>
                  <a:schemeClr val="bg1"/>
                </a:solidFill>
              </a:rPr>
              <a:t>?”</a:t>
            </a:r>
            <a:r>
              <a:rPr lang="lv-LV" dirty="0" smtClean="0">
                <a:solidFill>
                  <a:schemeClr val="bg1"/>
                </a:solidFill>
              </a:rPr>
              <a:t> (Straume 201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lv-LV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21" y="2924944"/>
            <a:ext cx="5398781" cy="26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80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CAT rīki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GB" dirty="0" err="1">
                <a:solidFill>
                  <a:schemeClr val="bg1"/>
                </a:solidFill>
              </a:rPr>
              <a:t>Atbildes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jautājumu</a:t>
            </a:r>
            <a:r>
              <a:rPr lang="lv-LV" dirty="0" smtClean="0">
                <a:solidFill>
                  <a:schemeClr val="bg1"/>
                </a:solidFill>
              </a:rPr>
              <a:t> «</a:t>
            </a:r>
            <a:r>
              <a:rPr lang="fi-FI" dirty="0">
                <a:solidFill>
                  <a:schemeClr val="bg1"/>
                </a:solidFill>
              </a:rPr>
              <a:t>Kurus tulkošanas rīkus Jūs izmantojat</a:t>
            </a:r>
            <a:r>
              <a:rPr lang="fi-FI" dirty="0" smtClean="0">
                <a:solidFill>
                  <a:schemeClr val="bg1"/>
                </a:solidFill>
              </a:rPr>
              <a:t>?</a:t>
            </a:r>
            <a:r>
              <a:rPr lang="lv-LV" dirty="0" smtClean="0">
                <a:solidFill>
                  <a:schemeClr val="bg1"/>
                </a:solidFill>
              </a:rPr>
              <a:t>» (Straume 201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lv-LV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2292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35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CAT rīki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GB" dirty="0" err="1">
                <a:solidFill>
                  <a:schemeClr val="bg1"/>
                </a:solidFill>
              </a:rPr>
              <a:t>Atbildes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uz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jautājumu</a:t>
            </a:r>
            <a:r>
              <a:rPr lang="lv-LV" dirty="0" smtClean="0">
                <a:solidFill>
                  <a:schemeClr val="bg1"/>
                </a:solidFill>
              </a:rPr>
              <a:t> «</a:t>
            </a:r>
            <a:r>
              <a:rPr lang="fi-FI" dirty="0">
                <a:solidFill>
                  <a:schemeClr val="bg1"/>
                </a:solidFill>
              </a:rPr>
              <a:t>Kurus tulkošanas rīkus Jūs izmantojat</a:t>
            </a:r>
            <a:r>
              <a:rPr lang="fi-FI" dirty="0" smtClean="0">
                <a:solidFill>
                  <a:schemeClr val="bg1"/>
                </a:solidFill>
              </a:rPr>
              <a:t>?</a:t>
            </a:r>
            <a:r>
              <a:rPr lang="lv-LV" dirty="0" smtClean="0">
                <a:solidFill>
                  <a:schemeClr val="bg1"/>
                </a:solidFill>
              </a:rPr>
              <a:t>» (Straume 201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lv-LV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852936"/>
            <a:ext cx="51720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33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CAT rīki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GB" dirty="0" err="1">
                <a:solidFill>
                  <a:schemeClr val="bg1"/>
                </a:solidFill>
              </a:rPr>
              <a:t>Aptaujāto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tulkotāju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vissvarīgākās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tulkošanas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rīku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iezīmes</a:t>
            </a:r>
            <a:r>
              <a:rPr lang="lv-LV" dirty="0" smtClean="0">
                <a:solidFill>
                  <a:schemeClr val="bg1"/>
                </a:solidFill>
              </a:rPr>
              <a:t> </a:t>
            </a:r>
            <a:r>
              <a:rPr lang="lv-LV" dirty="0">
                <a:solidFill>
                  <a:schemeClr val="bg1"/>
                </a:solidFill>
              </a:rPr>
              <a:t>(Straume </a:t>
            </a:r>
            <a:r>
              <a:rPr lang="lv-LV" dirty="0" smtClean="0">
                <a:solidFill>
                  <a:schemeClr val="bg1"/>
                </a:solidFill>
              </a:rPr>
              <a:t>201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lv-LV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5904656" cy="34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2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CAT rīki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dirty="0">
                <a:solidFill>
                  <a:schemeClr val="bg1"/>
                </a:solidFill>
              </a:rPr>
              <a:t>Aptaujāto tulkotāju ieinteresētība jauna tulkošanas rīka </a:t>
            </a:r>
            <a:r>
              <a:rPr lang="lv-LV" dirty="0" smtClean="0">
                <a:solidFill>
                  <a:schemeClr val="bg1"/>
                </a:solidFill>
              </a:rPr>
              <a:t>apgūšanā (</a:t>
            </a:r>
            <a:r>
              <a:rPr lang="lv-LV" dirty="0">
                <a:solidFill>
                  <a:schemeClr val="bg1"/>
                </a:solidFill>
              </a:rPr>
              <a:t>Straume </a:t>
            </a:r>
            <a:r>
              <a:rPr lang="lv-LV" dirty="0" smtClean="0">
                <a:solidFill>
                  <a:schemeClr val="bg1"/>
                </a:solidFill>
              </a:rPr>
              <a:t>201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lv-LV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pPr marL="136525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3"/>
            <a:ext cx="6264696" cy="32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95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CAT rīki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dirty="0">
                <a:solidFill>
                  <a:schemeClr val="bg1"/>
                </a:solidFill>
              </a:rPr>
              <a:t>Kurš tulkošanas rīku nelietošanas iemesls Jums atbilst visvairāk? (Straume </a:t>
            </a:r>
            <a:r>
              <a:rPr lang="lv-LV" dirty="0" smtClean="0">
                <a:solidFill>
                  <a:schemeClr val="bg1"/>
                </a:solidFill>
              </a:rPr>
              <a:t>201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lv-LV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pPr marL="136525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63" y="2780928"/>
            <a:ext cx="5616624" cy="32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 err="1"/>
              <a:t>Tulkošanas</a:t>
            </a:r>
            <a:r>
              <a:rPr lang="en-GB" sz="3800" dirty="0"/>
              <a:t> </a:t>
            </a:r>
            <a:r>
              <a:rPr lang="en-GB" sz="3800" dirty="0" err="1"/>
              <a:t>nozare</a:t>
            </a:r>
            <a:r>
              <a:rPr lang="en-GB" sz="3800" dirty="0"/>
              <a:t> </a:t>
            </a:r>
            <a:r>
              <a:rPr lang="en-GB" sz="3800" dirty="0" err="1"/>
              <a:t>Latvijā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192688" cy="37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69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CAT rīki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dirty="0" smtClean="0">
                <a:solidFill>
                  <a:schemeClr val="bg1"/>
                </a:solidFill>
              </a:rPr>
              <a:t>Tulkotāju uzskati </a:t>
            </a:r>
            <a:r>
              <a:rPr lang="lv-LV" dirty="0">
                <a:solidFill>
                  <a:schemeClr val="bg1"/>
                </a:solidFill>
              </a:rPr>
              <a:t>par tulkošanas </a:t>
            </a:r>
            <a:r>
              <a:rPr lang="lv-LV" dirty="0" smtClean="0">
                <a:solidFill>
                  <a:schemeClr val="bg1"/>
                </a:solidFill>
              </a:rPr>
              <a:t>rīkiem </a:t>
            </a:r>
            <a:r>
              <a:rPr lang="lv-LV" dirty="0">
                <a:solidFill>
                  <a:schemeClr val="bg1"/>
                </a:solidFill>
              </a:rPr>
              <a:t>(Straume </a:t>
            </a:r>
            <a:r>
              <a:rPr lang="lv-LV" dirty="0" smtClean="0">
                <a:solidFill>
                  <a:schemeClr val="bg1"/>
                </a:solidFill>
              </a:rPr>
              <a:t>201</a:t>
            </a: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lv-LV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pPr marL="136525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5856590" cy="33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36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12776"/>
            <a:ext cx="7086600" cy="1828800"/>
          </a:xfrm>
        </p:spPr>
        <p:txBody>
          <a:bodyPr/>
          <a:lstStyle/>
          <a:p>
            <a:r>
              <a:rPr lang="lv-LV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Tulkotāju darba un atpūtas režīms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50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Tulkotāju darba režīms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dirty="0">
                <a:solidFill>
                  <a:schemeClr val="bg1"/>
                </a:solidFill>
              </a:rPr>
              <a:t>Darba apjoms mēnesī (</a:t>
            </a:r>
            <a:r>
              <a:rPr lang="lv-LV" dirty="0" err="1">
                <a:solidFill>
                  <a:schemeClr val="bg1"/>
                </a:solidFill>
              </a:rPr>
              <a:t>Gizeleza</a:t>
            </a:r>
            <a:r>
              <a:rPr lang="lv-LV" dirty="0">
                <a:solidFill>
                  <a:schemeClr val="bg1"/>
                </a:solidFill>
              </a:rPr>
              <a:t> 2012</a:t>
            </a:r>
            <a:r>
              <a:rPr lang="lv-LV" dirty="0" smtClean="0">
                <a:solidFill>
                  <a:schemeClr val="bg1"/>
                </a:solidFill>
              </a:rPr>
              <a:t>)</a:t>
            </a:r>
          </a:p>
          <a:p>
            <a:pPr marL="136525" indent="0">
              <a:buNone/>
            </a:pP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6525" indent="0">
              <a:buNone/>
            </a:pPr>
            <a:endParaRPr lang="lv-LV" dirty="0" smtClean="0">
              <a:solidFill>
                <a:schemeClr val="bg1"/>
              </a:solidFill>
            </a:endParaRPr>
          </a:p>
          <a:p>
            <a:pPr marL="136525" indent="0">
              <a:buNone/>
            </a:pPr>
            <a:endParaRPr lang="lv-LV" dirty="0">
              <a:solidFill>
                <a:schemeClr val="bg1"/>
              </a:solidFill>
            </a:endParaRPr>
          </a:p>
          <a:p>
            <a:pPr marL="136525" indent="0">
              <a:buNone/>
            </a:pPr>
            <a:r>
              <a:rPr lang="lv-LV" dirty="0" smtClean="0">
                <a:solidFill>
                  <a:schemeClr val="bg1"/>
                </a:solidFill>
              </a:rPr>
              <a:t>Tulkotāju </a:t>
            </a:r>
            <a:r>
              <a:rPr lang="lv-LV" dirty="0">
                <a:solidFill>
                  <a:schemeClr val="bg1"/>
                </a:solidFill>
              </a:rPr>
              <a:t>darba stundu skaits (</a:t>
            </a:r>
            <a:r>
              <a:rPr lang="lv-LV" dirty="0" err="1">
                <a:solidFill>
                  <a:schemeClr val="bg1"/>
                </a:solidFill>
              </a:rPr>
              <a:t>Gizeleza</a:t>
            </a:r>
            <a:r>
              <a:rPr lang="lv-LV" dirty="0">
                <a:solidFill>
                  <a:schemeClr val="bg1"/>
                </a:solidFill>
              </a:rPr>
              <a:t> 2012)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3" y="2482272"/>
            <a:ext cx="4509922" cy="2374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69747"/>
            <a:ext cx="4283432" cy="25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45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Tulkotāju darba režīms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sz="2200" dirty="0">
                <a:solidFill>
                  <a:schemeClr val="bg1"/>
                </a:solidFill>
              </a:rPr>
              <a:t>Tulkotāju darba organizācija (</a:t>
            </a:r>
            <a:r>
              <a:rPr lang="lv-LV" sz="2200" dirty="0" err="1">
                <a:solidFill>
                  <a:schemeClr val="bg1"/>
                </a:solidFill>
              </a:rPr>
              <a:t>Gizeleza</a:t>
            </a:r>
            <a:r>
              <a:rPr lang="lv-LV" sz="2200" dirty="0">
                <a:solidFill>
                  <a:schemeClr val="bg1"/>
                </a:solidFill>
              </a:rPr>
              <a:t> 2012</a:t>
            </a:r>
            <a:r>
              <a:rPr lang="lv-LV" sz="2200" dirty="0" smtClean="0">
                <a:solidFill>
                  <a:schemeClr val="bg1"/>
                </a:solidFill>
              </a:rPr>
              <a:t>)</a:t>
            </a:r>
          </a:p>
          <a:p>
            <a:pPr marL="136525" indent="0">
              <a:buNone/>
            </a:pPr>
            <a:endParaRPr lang="lv-LV" sz="2200" dirty="0">
              <a:solidFill>
                <a:schemeClr val="bg1"/>
              </a:solidFill>
            </a:endParaRPr>
          </a:p>
          <a:p>
            <a:pPr marL="136525" indent="0">
              <a:buNone/>
            </a:pPr>
            <a:endParaRPr lang="ru-RU" sz="2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6525" indent="0">
              <a:buNone/>
            </a:pPr>
            <a:endParaRPr lang="lv-LV" sz="2200" dirty="0" smtClean="0"/>
          </a:p>
          <a:p>
            <a:pPr marL="136525" indent="0">
              <a:buNone/>
            </a:pPr>
            <a:endParaRPr lang="lv-LV" sz="2200" dirty="0" smtClean="0">
              <a:solidFill>
                <a:schemeClr val="bg1"/>
              </a:solidFill>
            </a:endParaRPr>
          </a:p>
          <a:p>
            <a:pPr marL="136525" indent="0">
              <a:buNone/>
            </a:pPr>
            <a:r>
              <a:rPr lang="lv-LV" sz="2200" dirty="0" smtClean="0">
                <a:solidFill>
                  <a:schemeClr val="bg1"/>
                </a:solidFill>
              </a:rPr>
              <a:t>      </a:t>
            </a:r>
          </a:p>
          <a:p>
            <a:pPr marL="136525" indent="0">
              <a:buNone/>
            </a:pPr>
            <a:endParaRPr lang="lv-LV" sz="2200" dirty="0">
              <a:solidFill>
                <a:schemeClr val="bg1"/>
              </a:solidFill>
            </a:endParaRPr>
          </a:p>
          <a:p>
            <a:pPr marL="136525" indent="0">
              <a:buNone/>
            </a:pPr>
            <a:r>
              <a:rPr lang="lv-LV" sz="2200" dirty="0" smtClean="0">
                <a:solidFill>
                  <a:schemeClr val="bg1"/>
                </a:solidFill>
              </a:rPr>
              <a:t>       Nakts darbs (</a:t>
            </a:r>
            <a:r>
              <a:rPr lang="lv-LV" sz="2200" dirty="0" err="1" smtClean="0">
                <a:solidFill>
                  <a:schemeClr val="bg1"/>
                </a:solidFill>
              </a:rPr>
              <a:t>Gizeleza</a:t>
            </a:r>
            <a:r>
              <a:rPr lang="lv-LV" sz="2200" dirty="0" smtClean="0">
                <a:solidFill>
                  <a:schemeClr val="bg1"/>
                </a:solidFill>
              </a:rPr>
              <a:t> 2012)</a:t>
            </a:r>
          </a:p>
          <a:p>
            <a:pPr marL="136525" indent="0">
              <a:buNone/>
            </a:pPr>
            <a:endParaRPr lang="lv-LV" sz="22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889329" cy="2297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1" y="2532576"/>
            <a:ext cx="4696387" cy="27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02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Tulkotāju darba režīms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sz="2400" dirty="0" smtClean="0">
                <a:solidFill>
                  <a:schemeClr val="bg1"/>
                </a:solidFill>
              </a:rPr>
              <a:t>Tulkotāju atvaļinājums (</a:t>
            </a:r>
            <a:r>
              <a:rPr lang="lv-LV" sz="2400" dirty="0" err="1" smtClean="0">
                <a:solidFill>
                  <a:schemeClr val="bg1"/>
                </a:solidFill>
              </a:rPr>
              <a:t>Gizeleza</a:t>
            </a:r>
            <a:r>
              <a:rPr lang="lv-LV" sz="2400" dirty="0" smtClean="0">
                <a:solidFill>
                  <a:schemeClr val="bg1"/>
                </a:solidFill>
              </a:rPr>
              <a:t> 2012)</a:t>
            </a:r>
          </a:p>
          <a:p>
            <a:pPr marL="136525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36525" indent="0">
              <a:buNone/>
            </a:pPr>
            <a:endParaRPr lang="lv-LV" sz="2400" dirty="0" smtClean="0">
              <a:solidFill>
                <a:schemeClr val="bg1"/>
              </a:solidFill>
            </a:endParaRPr>
          </a:p>
          <a:p>
            <a:pPr marL="136525" indent="0">
              <a:buNone/>
            </a:pPr>
            <a:endParaRPr lang="lv-LV" sz="2400" dirty="0">
              <a:solidFill>
                <a:schemeClr val="bg1"/>
              </a:solidFill>
            </a:endParaRPr>
          </a:p>
          <a:p>
            <a:pPr marL="136525" indent="0">
              <a:buNone/>
            </a:pPr>
            <a:endParaRPr lang="lv-LV" sz="2400" dirty="0" smtClean="0">
              <a:solidFill>
                <a:schemeClr val="bg1"/>
              </a:solidFill>
            </a:endParaRPr>
          </a:p>
          <a:p>
            <a:pPr marL="136525" indent="0">
              <a:buNone/>
            </a:pPr>
            <a:endParaRPr lang="lv-LV" sz="2400" dirty="0">
              <a:solidFill>
                <a:schemeClr val="bg1"/>
              </a:solidFill>
            </a:endParaRPr>
          </a:p>
          <a:p>
            <a:pPr marL="136525" indent="0">
              <a:buNone/>
            </a:pPr>
            <a:r>
              <a:rPr lang="lv-LV" sz="2400" dirty="0" smtClean="0">
                <a:solidFill>
                  <a:schemeClr val="bg1"/>
                </a:solidFill>
              </a:rPr>
              <a:t>   Darbs atvaļinājumā </a:t>
            </a:r>
          </a:p>
          <a:p>
            <a:pPr marL="136525" indent="0">
              <a:buNone/>
            </a:pPr>
            <a:r>
              <a:rPr lang="lv-LV" sz="2400" dirty="0">
                <a:solidFill>
                  <a:schemeClr val="bg1"/>
                </a:solidFill>
              </a:rPr>
              <a:t> </a:t>
            </a:r>
            <a:r>
              <a:rPr lang="lv-LV" sz="2400" dirty="0" smtClean="0">
                <a:solidFill>
                  <a:schemeClr val="bg1"/>
                </a:solidFill>
              </a:rPr>
              <a:t>  (</a:t>
            </a:r>
            <a:r>
              <a:rPr lang="lv-LV" sz="2400" dirty="0" err="1" smtClean="0">
                <a:solidFill>
                  <a:schemeClr val="bg1"/>
                </a:solidFill>
              </a:rPr>
              <a:t>Gizeleza</a:t>
            </a:r>
            <a:r>
              <a:rPr lang="lv-LV" sz="2400" dirty="0" smtClean="0">
                <a:solidFill>
                  <a:schemeClr val="bg1"/>
                </a:solidFill>
              </a:rPr>
              <a:t> 2012)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4544479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93" y="4300611"/>
            <a:ext cx="3987507" cy="20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148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Tulkotāju atpūta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6000750" cy="4569371"/>
          </a:xfrm>
        </p:spPr>
        <p:txBody>
          <a:bodyPr/>
          <a:lstStyle/>
          <a:p>
            <a:pPr marL="136525" indent="0">
              <a:buNone/>
            </a:pPr>
            <a:r>
              <a:rPr lang="lv-LV" sz="2100" dirty="0" smtClean="0">
                <a:solidFill>
                  <a:schemeClr val="bg1"/>
                </a:solidFill>
              </a:rPr>
              <a:t>Nodarbošanās, kad nav pasūtījumu (</a:t>
            </a:r>
            <a:r>
              <a:rPr lang="lv-LV" sz="2100" dirty="0" err="1" smtClean="0">
                <a:solidFill>
                  <a:schemeClr val="bg1"/>
                </a:solidFill>
              </a:rPr>
              <a:t>Gizeleza</a:t>
            </a:r>
            <a:r>
              <a:rPr lang="lv-LV" sz="2100" dirty="0" smtClean="0">
                <a:solidFill>
                  <a:schemeClr val="bg1"/>
                </a:solidFill>
              </a:rPr>
              <a:t> 2012)</a:t>
            </a:r>
          </a:p>
          <a:p>
            <a:pPr marL="136525" indent="0">
              <a:buNone/>
            </a:pP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822974"/>
            <a:ext cx="4038600" cy="2303190"/>
          </a:xfrm>
        </p:spPr>
        <p:txBody>
          <a:bodyPr/>
          <a:lstStyle/>
          <a:p>
            <a:pPr marL="136525" indent="0">
              <a:buNone/>
            </a:pPr>
            <a:r>
              <a:rPr lang="lv-LV" sz="2000" dirty="0" smtClean="0">
                <a:solidFill>
                  <a:schemeClr val="bg1"/>
                </a:solidFill>
              </a:rPr>
              <a:t>Stresa </a:t>
            </a:r>
            <a:r>
              <a:rPr lang="lv-LV" sz="2000" dirty="0">
                <a:solidFill>
                  <a:schemeClr val="bg1"/>
                </a:solidFill>
              </a:rPr>
              <a:t>uzveikšanas </a:t>
            </a:r>
            <a:r>
              <a:rPr lang="lv-LV" sz="2000" dirty="0" smtClean="0">
                <a:solidFill>
                  <a:schemeClr val="bg1"/>
                </a:solidFill>
              </a:rPr>
              <a:t>paņēmieni      </a:t>
            </a:r>
          </a:p>
          <a:p>
            <a:pPr marL="136525" indent="0">
              <a:buNone/>
            </a:pPr>
            <a:r>
              <a:rPr lang="lv-LV" sz="2000" dirty="0" smtClean="0">
                <a:solidFill>
                  <a:schemeClr val="bg1"/>
                </a:solidFill>
              </a:rPr>
              <a:t>(</a:t>
            </a:r>
            <a:r>
              <a:rPr lang="lv-LV" sz="2000" dirty="0" err="1" smtClean="0">
                <a:solidFill>
                  <a:schemeClr val="bg1"/>
                </a:solidFill>
              </a:rPr>
              <a:t>Gizeleza</a:t>
            </a:r>
            <a:r>
              <a:rPr lang="lv-LV" sz="2000" dirty="0" smtClean="0">
                <a:solidFill>
                  <a:schemeClr val="bg1"/>
                </a:solidFill>
              </a:rPr>
              <a:t> 2012)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81128"/>
            <a:ext cx="5372100" cy="1571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1" y="2060848"/>
            <a:ext cx="49911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81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Darba drošība un veselība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27094"/>
            <a:ext cx="4038600" cy="3299070"/>
          </a:xfrm>
        </p:spPr>
        <p:txBody>
          <a:bodyPr/>
          <a:lstStyle/>
          <a:p>
            <a:pPr marL="136525" indent="0">
              <a:buNone/>
            </a:pPr>
            <a:r>
              <a:rPr lang="lv-LV" sz="2200" dirty="0" smtClean="0">
                <a:solidFill>
                  <a:schemeClr val="bg1"/>
                </a:solidFill>
              </a:rPr>
              <a:t>«Vai ir grūtības iet kopsolī ar darbu?» (</a:t>
            </a:r>
            <a:r>
              <a:rPr lang="lv-LV" sz="2200" dirty="0" err="1" smtClean="0">
                <a:solidFill>
                  <a:schemeClr val="bg1"/>
                </a:solidFill>
              </a:rPr>
              <a:t>Gizeleza</a:t>
            </a:r>
            <a:r>
              <a:rPr lang="lv-LV" sz="2200" dirty="0" smtClean="0">
                <a:solidFill>
                  <a:schemeClr val="bg1"/>
                </a:solidFill>
              </a:rPr>
              <a:t>, </a:t>
            </a:r>
            <a:r>
              <a:rPr lang="lv-LV" sz="2200" dirty="0" err="1" smtClean="0">
                <a:solidFill>
                  <a:schemeClr val="bg1"/>
                </a:solidFill>
              </a:rPr>
              <a:t>Engelsone</a:t>
            </a:r>
            <a:r>
              <a:rPr lang="lv-LV" sz="2200" dirty="0" smtClean="0">
                <a:solidFill>
                  <a:schemeClr val="bg1"/>
                </a:solidFill>
              </a:rPr>
              <a:t> 2015)</a:t>
            </a:r>
          </a:p>
          <a:p>
            <a:pPr lvl="1">
              <a:buClrTx/>
              <a:buFont typeface="Times New Roman" pitchFamily="18" charset="0"/>
              <a:buChar char="•"/>
            </a:pPr>
            <a:r>
              <a:rPr lang="lv-LV" sz="2200" dirty="0" smtClean="0">
                <a:solidFill>
                  <a:schemeClr val="bg1"/>
                </a:solidFill>
              </a:rPr>
              <a:t>nekad</a:t>
            </a:r>
            <a:r>
              <a:rPr lang="en-US" sz="2200" dirty="0">
                <a:solidFill>
                  <a:schemeClr val="bg1"/>
                </a:solidFill>
              </a:rPr>
              <a:t>		15%</a:t>
            </a:r>
          </a:p>
          <a:p>
            <a:pPr lvl="1">
              <a:buClrTx/>
              <a:buFont typeface="Times New Roman" pitchFamily="18" charset="0"/>
              <a:buChar char="•"/>
            </a:pPr>
            <a:r>
              <a:rPr lang="lv-LV" sz="2200" dirty="0">
                <a:solidFill>
                  <a:schemeClr val="bg1"/>
                </a:solidFill>
              </a:rPr>
              <a:t>d</a:t>
            </a:r>
            <a:r>
              <a:rPr lang="lv-LV" sz="2200" dirty="0" smtClean="0">
                <a:solidFill>
                  <a:schemeClr val="bg1"/>
                </a:solidFill>
              </a:rPr>
              <a:t>ažreiz	</a:t>
            </a:r>
            <a:r>
              <a:rPr lang="en-US" sz="2200" dirty="0">
                <a:solidFill>
                  <a:schemeClr val="bg1"/>
                </a:solidFill>
              </a:rPr>
              <a:t>	82%</a:t>
            </a:r>
          </a:p>
          <a:p>
            <a:pPr lvl="1">
              <a:buClrTx/>
              <a:buFont typeface="Times New Roman" pitchFamily="18" charset="0"/>
              <a:buChar char="•"/>
            </a:pPr>
            <a:r>
              <a:rPr lang="lv-LV" sz="2200" dirty="0" smtClean="0">
                <a:solidFill>
                  <a:schemeClr val="bg1"/>
                </a:solidFill>
              </a:rPr>
              <a:t>vienmēr</a:t>
            </a:r>
            <a:r>
              <a:rPr lang="en-US" sz="2200" dirty="0">
                <a:solidFill>
                  <a:schemeClr val="bg1"/>
                </a:solidFill>
              </a:rPr>
              <a:t>	 	3</a:t>
            </a:r>
            <a:r>
              <a:rPr lang="en-US" sz="2200" dirty="0" smtClean="0">
                <a:solidFill>
                  <a:schemeClr val="bg1"/>
                </a:solidFill>
              </a:rPr>
              <a:t>%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27093"/>
            <a:ext cx="4038600" cy="3299069"/>
          </a:xfrm>
        </p:spPr>
        <p:txBody>
          <a:bodyPr/>
          <a:lstStyle/>
          <a:p>
            <a:pPr marL="136525" indent="0">
              <a:buNone/>
            </a:pPr>
            <a:r>
              <a:rPr lang="lv-LV" sz="2200" dirty="0" smtClean="0">
                <a:solidFill>
                  <a:schemeClr val="bg1"/>
                </a:solidFill>
              </a:rPr>
              <a:t>«Kā </a:t>
            </a:r>
            <a:r>
              <a:rPr lang="lv-LV" sz="2200" dirty="0">
                <a:solidFill>
                  <a:schemeClr val="bg1"/>
                </a:solidFill>
              </a:rPr>
              <a:t>Jūs vērtējat stresu/spriedzi </a:t>
            </a:r>
            <a:r>
              <a:rPr lang="lv-LV" sz="2200" dirty="0" smtClean="0">
                <a:solidFill>
                  <a:schemeClr val="bg1"/>
                </a:solidFill>
              </a:rPr>
              <a:t>darbā?» </a:t>
            </a:r>
            <a:r>
              <a:rPr lang="lv-LV" sz="2200" dirty="0">
                <a:solidFill>
                  <a:schemeClr val="bg1"/>
                </a:solidFill>
              </a:rPr>
              <a:t>(</a:t>
            </a:r>
            <a:r>
              <a:rPr lang="lv-LV" sz="2200" dirty="0" err="1">
                <a:solidFill>
                  <a:schemeClr val="bg1"/>
                </a:solidFill>
              </a:rPr>
              <a:t>Gizeleza</a:t>
            </a:r>
            <a:r>
              <a:rPr lang="lv-LV" sz="2200" dirty="0">
                <a:solidFill>
                  <a:schemeClr val="bg1"/>
                </a:solidFill>
              </a:rPr>
              <a:t>, </a:t>
            </a:r>
            <a:r>
              <a:rPr lang="lv-LV" sz="2200" dirty="0" err="1">
                <a:solidFill>
                  <a:schemeClr val="bg1"/>
                </a:solidFill>
              </a:rPr>
              <a:t>Engelsone</a:t>
            </a:r>
            <a:r>
              <a:rPr lang="lv-LV" sz="2200" dirty="0">
                <a:solidFill>
                  <a:schemeClr val="bg1"/>
                </a:solidFill>
              </a:rPr>
              <a:t> 2015</a:t>
            </a:r>
            <a:r>
              <a:rPr lang="lv-LV" sz="22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Tx/>
              <a:buFont typeface="Times New Roman" pitchFamily="18" charset="0"/>
              <a:buChar char="•"/>
            </a:pPr>
            <a:r>
              <a:rPr lang="lv-LV" sz="1800" dirty="0" smtClean="0">
                <a:solidFill>
                  <a:schemeClr val="bg1"/>
                </a:solidFill>
              </a:rPr>
              <a:t>nav</a:t>
            </a:r>
            <a:r>
              <a:rPr lang="sv-SE" sz="1800" dirty="0" smtClean="0">
                <a:solidFill>
                  <a:schemeClr val="bg1"/>
                </a:solidFill>
              </a:rPr>
              <a:t> stres</a:t>
            </a:r>
            <a:r>
              <a:rPr lang="lv-LV" sz="1800" dirty="0" smtClean="0">
                <a:solidFill>
                  <a:schemeClr val="bg1"/>
                </a:solidFill>
              </a:rPr>
              <a:t>a</a:t>
            </a:r>
            <a:r>
              <a:rPr lang="sv-SE" sz="1800" dirty="0">
                <a:solidFill>
                  <a:schemeClr val="bg1"/>
                </a:solidFill>
              </a:rPr>
              <a:t>		4%</a:t>
            </a:r>
          </a:p>
          <a:p>
            <a:pPr lvl="1">
              <a:buClrTx/>
              <a:buFont typeface="Times New Roman" pitchFamily="18" charset="0"/>
              <a:buChar char="•"/>
            </a:pPr>
            <a:r>
              <a:rPr lang="lv-LV" sz="1800" dirty="0" smtClean="0">
                <a:solidFill>
                  <a:schemeClr val="bg1"/>
                </a:solidFill>
              </a:rPr>
              <a:t>neliels</a:t>
            </a:r>
            <a:r>
              <a:rPr lang="sv-SE" sz="1800" dirty="0" smtClean="0">
                <a:solidFill>
                  <a:schemeClr val="bg1"/>
                </a:solidFill>
              </a:rPr>
              <a:t> </a:t>
            </a:r>
            <a:r>
              <a:rPr lang="sv-SE" sz="1800" dirty="0">
                <a:solidFill>
                  <a:schemeClr val="bg1"/>
                </a:solidFill>
              </a:rPr>
              <a:t>stress	36%</a:t>
            </a:r>
          </a:p>
          <a:p>
            <a:pPr lvl="1">
              <a:buClrTx/>
              <a:buFont typeface="Times New Roman" pitchFamily="18" charset="0"/>
              <a:buChar char="•"/>
            </a:pPr>
            <a:r>
              <a:rPr lang="lv-LV" sz="1800" dirty="0" smtClean="0">
                <a:solidFill>
                  <a:schemeClr val="bg1"/>
                </a:solidFill>
              </a:rPr>
              <a:t>vidējs </a:t>
            </a:r>
            <a:r>
              <a:rPr lang="sv-SE" sz="1800" dirty="0" smtClean="0">
                <a:solidFill>
                  <a:schemeClr val="bg1"/>
                </a:solidFill>
              </a:rPr>
              <a:t>stress</a:t>
            </a:r>
            <a:r>
              <a:rPr lang="sv-SE" sz="1800" dirty="0">
                <a:solidFill>
                  <a:schemeClr val="bg1"/>
                </a:solidFill>
              </a:rPr>
              <a:t>	48%</a:t>
            </a:r>
          </a:p>
          <a:p>
            <a:pPr lvl="1">
              <a:buClrTx/>
              <a:buFont typeface="Times New Roman" pitchFamily="18" charset="0"/>
              <a:buChar char="•"/>
            </a:pPr>
            <a:r>
              <a:rPr lang="lv-LV" sz="1800" dirty="0" smtClean="0">
                <a:solidFill>
                  <a:schemeClr val="bg1"/>
                </a:solidFill>
              </a:rPr>
              <a:t>liels </a:t>
            </a:r>
            <a:r>
              <a:rPr lang="sv-SE" sz="1800" dirty="0" smtClean="0">
                <a:solidFill>
                  <a:schemeClr val="bg1"/>
                </a:solidFill>
              </a:rPr>
              <a:t>stress</a:t>
            </a:r>
            <a:r>
              <a:rPr lang="sv-SE" sz="1800" dirty="0">
                <a:solidFill>
                  <a:schemeClr val="bg1"/>
                </a:solidFill>
              </a:rPr>
              <a:t>	</a:t>
            </a:r>
            <a:r>
              <a:rPr lang="lv-LV" sz="1800" dirty="0" smtClean="0">
                <a:solidFill>
                  <a:schemeClr val="bg1"/>
                </a:solidFill>
              </a:rPr>
              <a:t>	</a:t>
            </a:r>
            <a:r>
              <a:rPr lang="sv-SE" sz="1800" dirty="0" smtClean="0">
                <a:solidFill>
                  <a:schemeClr val="bg1"/>
                </a:solidFill>
              </a:rPr>
              <a:t>12</a:t>
            </a:r>
            <a:r>
              <a:rPr lang="sv-SE" sz="1800" dirty="0">
                <a:solidFill>
                  <a:schemeClr val="bg1"/>
                </a:solidFill>
              </a:rPr>
              <a:t>%</a:t>
            </a:r>
          </a:p>
          <a:p>
            <a:pPr marL="136525" indent="0">
              <a:buNone/>
            </a:pP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574909" y="1772816"/>
            <a:ext cx="7736183" cy="105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lv-LV" sz="2400" dirty="0">
                <a:solidFill>
                  <a:schemeClr val="bg1"/>
                </a:solidFill>
              </a:rPr>
              <a:t>Tulkotāju aptauja par darba drošību un </a:t>
            </a:r>
            <a:r>
              <a:rPr lang="lv-LV" sz="2400" dirty="0" smtClean="0">
                <a:solidFill>
                  <a:schemeClr val="bg1"/>
                </a:solidFill>
              </a:rPr>
              <a:t>veselību (2015)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lv-LV" sz="2400" dirty="0" smtClean="0">
                <a:solidFill>
                  <a:schemeClr val="bg1"/>
                </a:solidFill>
              </a:rPr>
              <a:t>74 respondenti</a:t>
            </a:r>
            <a:endParaRPr lang="lv-LV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09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Darba drošība un veselība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20 </a:t>
            </a:r>
            <a:r>
              <a:rPr lang="lv-LV" sz="2200" dirty="0" smtClean="0">
                <a:solidFill>
                  <a:schemeClr val="bg1"/>
                </a:solidFill>
              </a:rPr>
              <a:t>jautājumi izdegšanas sindroma izvērtēšanai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lv-LV" sz="2200" dirty="0" smtClean="0">
                <a:solidFill>
                  <a:schemeClr val="bg1"/>
                </a:solidFill>
              </a:rPr>
              <a:t>Rezultāti tika analizēti un papildus izvērtēti, izmantojot riska pārvaldības modeli/kvalitatīvā riska matricu </a:t>
            </a:r>
            <a:r>
              <a:rPr lang="en-US" sz="2200" dirty="0" smtClean="0">
                <a:solidFill>
                  <a:schemeClr val="bg1"/>
                </a:solidFill>
              </a:rPr>
              <a:t>(</a:t>
            </a:r>
            <a:r>
              <a:rPr lang="en-US" sz="2200" dirty="0">
                <a:solidFill>
                  <a:schemeClr val="bg1"/>
                </a:solidFill>
              </a:rPr>
              <a:t>University of Technology, Tampere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  <a:endParaRPr lang="lv-LV" sz="2200" dirty="0" smtClean="0">
              <a:solidFill>
                <a:schemeClr val="bg1"/>
              </a:solidFill>
            </a:endParaRPr>
          </a:p>
          <a:p>
            <a:pPr marL="136525" indent="0">
              <a:buClrTx/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136525" indent="0">
              <a:buNone/>
            </a:pPr>
            <a:endParaRPr lang="ru-RU" sz="22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62872867"/>
              </p:ext>
            </p:extLst>
          </p:nvPr>
        </p:nvGraphicFramePr>
        <p:xfrm>
          <a:off x="1259632" y="3284984"/>
          <a:ext cx="6720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2261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41" y="908720"/>
            <a:ext cx="63531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48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/>
          <a:lstStyle/>
          <a:p>
            <a:r>
              <a:rPr lang="lv-LV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Paldies par uzmanību!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79725"/>
          </a:xfrm>
        </p:spPr>
        <p:txBody>
          <a:bodyPr/>
          <a:lstStyle/>
          <a:p>
            <a:r>
              <a:rPr lang="lv-LV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Latvijas Tulku un tulkotāju biedrība</a:t>
            </a:r>
          </a:p>
          <a:p>
            <a:r>
              <a:rPr lang="lv-LV" sz="2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www.lttb.lv</a:t>
            </a:r>
            <a:endParaRPr lang="lv-LV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lv-LV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info@lttb.lv</a:t>
            </a:r>
            <a:endParaRPr lang="en-US" sz="22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en-GB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https://www.facebook.com/LTTB.lv</a:t>
            </a:r>
            <a:r>
              <a:rPr lang="en-GB" sz="2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/</a:t>
            </a:r>
          </a:p>
          <a:p>
            <a:r>
              <a:rPr lang="en-GB" sz="2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https://twitter.com/lttb_lv</a:t>
            </a:r>
            <a:endParaRPr lang="ru-RU" sz="2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8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 err="1"/>
              <a:t>Tulkošanas</a:t>
            </a:r>
            <a:r>
              <a:rPr lang="en-GB" sz="3800" dirty="0"/>
              <a:t> </a:t>
            </a:r>
            <a:r>
              <a:rPr lang="en-GB" sz="3800" dirty="0" err="1"/>
              <a:t>nozare</a:t>
            </a:r>
            <a:r>
              <a:rPr lang="en-GB" sz="3800" dirty="0"/>
              <a:t> </a:t>
            </a:r>
            <a:r>
              <a:rPr lang="en-GB" sz="3800" dirty="0" err="1"/>
              <a:t>Latvijā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6806"/>
            <a:ext cx="6558163" cy="31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0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 err="1"/>
              <a:t>Tulkošanas</a:t>
            </a:r>
            <a:r>
              <a:rPr lang="en-GB" sz="3800" dirty="0"/>
              <a:t> </a:t>
            </a:r>
            <a:r>
              <a:rPr lang="en-GB" sz="3800" dirty="0" err="1"/>
              <a:t>nozare</a:t>
            </a:r>
            <a:r>
              <a:rPr lang="en-GB" sz="3800" dirty="0"/>
              <a:t> </a:t>
            </a:r>
            <a:r>
              <a:rPr lang="en-GB" sz="3800" dirty="0" err="1"/>
              <a:t>Latvijā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408712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0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7086600" cy="1828800"/>
          </a:xfrm>
        </p:spPr>
        <p:txBody>
          <a:bodyPr/>
          <a:lstStyle/>
          <a:p>
            <a:r>
              <a:rPr lang="lv-LV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Tulkošanas nozare Latvijā: aptaujas dati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lv-LV" sz="3600" dirty="0" smtClean="0"/>
              <a:t>Tulkotāju vecums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6293647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8291348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960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lv-LV" sz="3200" dirty="0"/>
              <a:t>Tulkotāju vecums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sz="2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136" y="1600200"/>
            <a:ext cx="2890664" cy="4525963"/>
          </a:xfrm>
        </p:spPr>
        <p:txBody>
          <a:bodyPr/>
          <a:lstStyle/>
          <a:p>
            <a:pPr marL="136525" indent="0">
              <a:buNone/>
            </a:pPr>
            <a:r>
              <a:rPr lang="lv-LV" sz="2000" dirty="0" smtClean="0">
                <a:solidFill>
                  <a:schemeClr val="bg1"/>
                </a:solidFill>
              </a:rPr>
              <a:t>Elīna </a:t>
            </a:r>
            <a:r>
              <a:rPr lang="lv-LV" sz="2000" dirty="0" err="1" smtClean="0">
                <a:solidFill>
                  <a:schemeClr val="bg1"/>
                </a:solidFill>
              </a:rPr>
              <a:t>Balgalve</a:t>
            </a:r>
            <a:r>
              <a:rPr lang="lv-LV" sz="2000" dirty="0" smtClean="0">
                <a:solidFill>
                  <a:schemeClr val="bg1"/>
                </a:solidFill>
              </a:rPr>
              <a:t> (2016) </a:t>
            </a:r>
          </a:p>
          <a:p>
            <a:pPr marL="136525" indent="0">
              <a:buNone/>
            </a:pPr>
            <a:r>
              <a:rPr lang="lv-LV" sz="2000" dirty="0">
                <a:solidFill>
                  <a:schemeClr val="bg1"/>
                </a:solidFill>
              </a:rPr>
              <a:t>«Tulkotāja profesijas statuss Latvijā»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1763493230"/>
              </p:ext>
            </p:extLst>
          </p:nvPr>
        </p:nvGraphicFramePr>
        <p:xfrm>
          <a:off x="251520" y="1700808"/>
          <a:ext cx="561662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41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lv-LV" sz="3200" dirty="0"/>
              <a:t>Tulkotāju vecums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lv-LV" sz="2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6136" y="1600200"/>
            <a:ext cx="2890664" cy="4525963"/>
          </a:xfrm>
        </p:spPr>
        <p:txBody>
          <a:bodyPr/>
          <a:lstStyle/>
          <a:p>
            <a:pPr marL="136525" indent="0">
              <a:buNone/>
            </a:pPr>
            <a:r>
              <a:rPr lang="lv-LV" sz="2000" dirty="0" smtClean="0">
                <a:solidFill>
                  <a:schemeClr val="bg1"/>
                </a:solidFill>
              </a:rPr>
              <a:t>Tulkotāju vecuma grupas dažādās valstīs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96242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41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A8C7E39B-B470-45CF-A7AE-F9001F17BC9B}"/>
</file>

<file path=customXml/itemProps2.xml><?xml version="1.0" encoding="utf-8"?>
<ds:datastoreItem xmlns:ds="http://schemas.openxmlformats.org/officeDocument/2006/customXml" ds:itemID="{0292139B-5A79-4D1C-B4D9-C8002E0158B6}"/>
</file>

<file path=customXml/itemProps3.xml><?xml version="1.0" encoding="utf-8"?>
<ds:datastoreItem xmlns:ds="http://schemas.openxmlformats.org/officeDocument/2006/customXml" ds:itemID="{B275035E-E5E6-40CF-AE35-702157359CF5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3191</TotalTime>
  <Words>588</Words>
  <Application>Microsoft Office PowerPoint</Application>
  <PresentationFormat>On-screen Show (4:3)</PresentationFormat>
  <Paragraphs>162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Апекс</vt:lpstr>
      <vt:lpstr>TulkoŠANAS RESURSI LATVIJĀ</vt:lpstr>
      <vt:lpstr>Tulkošanas nozare Latvijā</vt:lpstr>
      <vt:lpstr>Tulkošanas nozare Latvijā</vt:lpstr>
      <vt:lpstr>Tulkošanas nozare Latvijā</vt:lpstr>
      <vt:lpstr>Tulkošanas nozare Latvijā</vt:lpstr>
      <vt:lpstr>Tulkošanas nozare Latvijā: aptaujas dati</vt:lpstr>
      <vt:lpstr>Tulkotāju vecums</vt:lpstr>
      <vt:lpstr>Tulkotāju vecums</vt:lpstr>
      <vt:lpstr>Tulkotāju vecums</vt:lpstr>
      <vt:lpstr>Darba pieredze</vt:lpstr>
      <vt:lpstr>Darba pieredze</vt:lpstr>
      <vt:lpstr>Tulkotāju izglītība</vt:lpstr>
      <vt:lpstr>Tulkotāju izglītība</vt:lpstr>
      <vt:lpstr>Tulkotāju nodarbinātības veidi</vt:lpstr>
      <vt:lpstr>Tulkotāju nodarbinātības veidi</vt:lpstr>
      <vt:lpstr>Tulkotāju darba valodas</vt:lpstr>
      <vt:lpstr>Tulkotāju darba valodas</vt:lpstr>
      <vt:lpstr>Tulkotāju darba valodas</vt:lpstr>
      <vt:lpstr>Tulkotāju specializācija</vt:lpstr>
      <vt:lpstr>Specializācija: iespējas</vt:lpstr>
      <vt:lpstr>Specializācija: iespējas</vt:lpstr>
      <vt:lpstr>Datorizēta tulkošana</vt:lpstr>
      <vt:lpstr>Datorizēta tulkošana</vt:lpstr>
      <vt:lpstr>Datorizēta tulkošana</vt:lpstr>
      <vt:lpstr>CAT rīki</vt:lpstr>
      <vt:lpstr>CAT rīki</vt:lpstr>
      <vt:lpstr>CAT rīki</vt:lpstr>
      <vt:lpstr>CAT rīki</vt:lpstr>
      <vt:lpstr>CAT rīki</vt:lpstr>
      <vt:lpstr>CAT rīki</vt:lpstr>
      <vt:lpstr>Tulkotāju darba un atpūtas režīms</vt:lpstr>
      <vt:lpstr>Tulkotāju darba režīms</vt:lpstr>
      <vt:lpstr>Tulkotāju darba režīms</vt:lpstr>
      <vt:lpstr>Tulkotāju darba režīms</vt:lpstr>
      <vt:lpstr>Tulkotāju atpūta</vt:lpstr>
      <vt:lpstr>Darba drošība un veselība</vt:lpstr>
      <vt:lpstr>Darba drošība un veselība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Doc</dc:creator>
  <cp:lastModifiedBy>Aija Veja</cp:lastModifiedBy>
  <cp:revision>65</cp:revision>
  <dcterms:created xsi:type="dcterms:W3CDTF">2012-09-23T13:28:58Z</dcterms:created>
  <dcterms:modified xsi:type="dcterms:W3CDTF">2016-10-26T12:15:43Z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